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1.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7" r:id="rId2"/>
  </p:sldMasterIdLst>
  <p:notesMasterIdLst>
    <p:notesMasterId r:id="rId54"/>
  </p:notesMasterIdLst>
  <p:sldIdLst>
    <p:sldId id="256" r:id="rId3"/>
    <p:sldId id="288" r:id="rId4"/>
    <p:sldId id="394" r:id="rId5"/>
    <p:sldId id="548" r:id="rId6"/>
    <p:sldId id="583" r:id="rId7"/>
    <p:sldId id="289" r:id="rId8"/>
    <p:sldId id="258" r:id="rId9"/>
    <p:sldId id="549" r:id="rId10"/>
    <p:sldId id="398" r:id="rId11"/>
    <p:sldId id="354" r:id="rId12"/>
    <p:sldId id="303" r:id="rId13"/>
    <p:sldId id="550" r:id="rId14"/>
    <p:sldId id="340" r:id="rId15"/>
    <p:sldId id="355" r:id="rId16"/>
    <p:sldId id="563" r:id="rId17"/>
    <p:sldId id="586" r:id="rId18"/>
    <p:sldId id="363" r:id="rId19"/>
    <p:sldId id="565" r:id="rId20"/>
    <p:sldId id="587" r:id="rId21"/>
    <p:sldId id="588" r:id="rId22"/>
    <p:sldId id="357" r:id="rId23"/>
    <p:sldId id="558" r:id="rId24"/>
    <p:sldId id="566" r:id="rId25"/>
    <p:sldId id="567" r:id="rId26"/>
    <p:sldId id="568" r:id="rId27"/>
    <p:sldId id="573" r:id="rId28"/>
    <p:sldId id="574" r:id="rId29"/>
    <p:sldId id="577" r:id="rId30"/>
    <p:sldId id="387" r:id="rId31"/>
    <p:sldId id="578" r:id="rId32"/>
    <p:sldId id="570" r:id="rId33"/>
    <p:sldId id="569" r:id="rId34"/>
    <p:sldId id="579" r:id="rId35"/>
    <p:sldId id="580" r:id="rId36"/>
    <p:sldId id="293" r:id="rId37"/>
    <p:sldId id="401" r:id="rId38"/>
    <p:sldId id="571" r:id="rId39"/>
    <p:sldId id="575" r:id="rId40"/>
    <p:sldId id="581" r:id="rId41"/>
    <p:sldId id="274" r:id="rId42"/>
    <p:sldId id="582" r:id="rId43"/>
    <p:sldId id="553" r:id="rId44"/>
    <p:sldId id="397" r:id="rId45"/>
    <p:sldId id="589" r:id="rId46"/>
    <p:sldId id="585" r:id="rId47"/>
    <p:sldId id="590" r:id="rId48"/>
    <p:sldId id="358" r:id="rId49"/>
    <p:sldId id="278" r:id="rId50"/>
    <p:sldId id="554" r:id="rId51"/>
    <p:sldId id="560" r:id="rId52"/>
    <p:sldId id="351" r:id="rId5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e Noyola" initials="NN" lastIdx="7" clrIdx="0">
    <p:extLst>
      <p:ext uri="{19B8F6BF-5375-455C-9EA6-DF929625EA0E}">
        <p15:presenceInfo xmlns:p15="http://schemas.microsoft.com/office/powerpoint/2012/main" userId="S::noen@migcom.com::05fe2193-6714-4580-a1ae-a48b969d91ae" providerId="AD"/>
      </p:ext>
    </p:extLst>
  </p:cmAuthor>
  <p:cmAuthor id="2" name="Bell, Debbie" initials="BD" lastIdx="16" clrIdx="1">
    <p:extLst>
      <p:ext uri="{19B8F6BF-5375-455C-9EA6-DF929625EA0E}">
        <p15:presenceInfo xmlns:p15="http://schemas.microsoft.com/office/powerpoint/2012/main" userId="S::dlbell@cityoflivermore.net::684c78b5-fd9d-43c2-ae1a-f19f4e69574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5C7F"/>
    <a:srgbClr val="FBB040"/>
    <a:srgbClr val="E490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539" autoAdjust="0"/>
    <p:restoredTop sz="56639" autoAdjust="0"/>
  </p:normalViewPr>
  <p:slideViewPr>
    <p:cSldViewPr snapToGrid="0" snapToObjects="1" showGuides="1">
      <p:cViewPr varScale="1">
        <p:scale>
          <a:sx n="40" d="100"/>
          <a:sy n="40" d="100"/>
        </p:scale>
        <p:origin x="852" y="60"/>
      </p:cViewPr>
      <p:guideLst>
        <p:guide orient="horz" pos="2160"/>
        <p:guide pos="3840"/>
      </p:guideLst>
    </p:cSldViewPr>
  </p:slideViewPr>
  <p:notesTextViewPr>
    <p:cViewPr>
      <p:scale>
        <a:sx n="1" d="1"/>
        <a:sy n="1" d="1"/>
      </p:scale>
      <p:origin x="0" y="0"/>
    </p:cViewPr>
  </p:notesTextViewPr>
  <p:sorterViewPr>
    <p:cViewPr>
      <p:scale>
        <a:sx n="100" d="100"/>
        <a:sy n="100" d="100"/>
      </p:scale>
      <p:origin x="0" y="-201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2-19T13:38:14.046" idx="3">
    <p:pos x="10" y="10"/>
    <p:text>How should we present this during the meeting? Do we walk them through, explaining the intention of each slide, or should we give the presentation as if we're at a stakeholder meeting?</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8548210E-8BC8-451A-96DE-CCAF27741819}" type="datetimeFigureOut">
              <a:rPr lang="en-US" smtClean="0"/>
              <a:t>5/5/2021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D4D33C43-0D9B-4423-84CB-916498BD3B09}" type="slidenum">
              <a:rPr lang="en-US" smtClean="0"/>
              <a:t>‹#›</a:t>
            </a:fld>
            <a:endParaRPr lang="en-US" dirty="0"/>
          </a:p>
        </p:txBody>
      </p:sp>
    </p:spTree>
    <p:extLst>
      <p:ext uri="{BB962C8B-B14F-4D97-AF65-F5344CB8AC3E}">
        <p14:creationId xmlns:p14="http://schemas.microsoft.com/office/powerpoint/2010/main" val="1747262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D33C43-0D9B-4423-84CB-916498BD3B09}" type="slidenum">
              <a:rPr lang="en-US" smtClean="0"/>
              <a:t>1</a:t>
            </a:fld>
            <a:endParaRPr lang="en-US" dirty="0"/>
          </a:p>
        </p:txBody>
      </p:sp>
    </p:spTree>
    <p:extLst>
      <p:ext uri="{BB962C8B-B14F-4D97-AF65-F5344CB8AC3E}">
        <p14:creationId xmlns:p14="http://schemas.microsoft.com/office/powerpoint/2010/main" val="1393143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D33C43-0D9B-4423-84CB-916498BD3B09}" type="slidenum">
              <a:rPr lang="en-US" smtClean="0"/>
              <a:t>10</a:t>
            </a:fld>
            <a:endParaRPr lang="en-US" dirty="0"/>
          </a:p>
        </p:txBody>
      </p:sp>
    </p:spTree>
    <p:extLst>
      <p:ext uri="{BB962C8B-B14F-4D97-AF65-F5344CB8AC3E}">
        <p14:creationId xmlns:p14="http://schemas.microsoft.com/office/powerpoint/2010/main" val="2611290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D33C43-0D9B-4423-84CB-916498BD3B09}" type="slidenum">
              <a:rPr lang="en-US" smtClean="0"/>
              <a:t>11</a:t>
            </a:fld>
            <a:endParaRPr lang="en-US" dirty="0"/>
          </a:p>
        </p:txBody>
      </p:sp>
    </p:spTree>
    <p:extLst>
      <p:ext uri="{BB962C8B-B14F-4D97-AF65-F5344CB8AC3E}">
        <p14:creationId xmlns:p14="http://schemas.microsoft.com/office/powerpoint/2010/main" val="163662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D33C43-0D9B-4423-84CB-916498BD3B09}" type="slidenum">
              <a:rPr lang="en-US" smtClean="0"/>
              <a:t>12</a:t>
            </a:fld>
            <a:endParaRPr lang="en-US" dirty="0"/>
          </a:p>
        </p:txBody>
      </p:sp>
    </p:spTree>
    <p:extLst>
      <p:ext uri="{BB962C8B-B14F-4D97-AF65-F5344CB8AC3E}">
        <p14:creationId xmlns:p14="http://schemas.microsoft.com/office/powerpoint/2010/main" val="2034956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D33C43-0D9B-4423-84CB-916498BD3B09}" type="slidenum">
              <a:rPr lang="en-US" smtClean="0"/>
              <a:t>13</a:t>
            </a:fld>
            <a:endParaRPr lang="en-US" dirty="0"/>
          </a:p>
        </p:txBody>
      </p:sp>
    </p:spTree>
    <p:extLst>
      <p:ext uri="{BB962C8B-B14F-4D97-AF65-F5344CB8AC3E}">
        <p14:creationId xmlns:p14="http://schemas.microsoft.com/office/powerpoint/2010/main" val="2017852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D33C43-0D9B-4423-84CB-916498BD3B09}" type="slidenum">
              <a:rPr lang="en-US" smtClean="0"/>
              <a:t>14</a:t>
            </a:fld>
            <a:endParaRPr lang="en-US" dirty="0"/>
          </a:p>
        </p:txBody>
      </p:sp>
    </p:spTree>
    <p:extLst>
      <p:ext uri="{BB962C8B-B14F-4D97-AF65-F5344CB8AC3E}">
        <p14:creationId xmlns:p14="http://schemas.microsoft.com/office/powerpoint/2010/main" val="3809077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D33C43-0D9B-4423-84CB-916498BD3B09}" type="slidenum">
              <a:rPr lang="en-US" smtClean="0"/>
              <a:t>15</a:t>
            </a:fld>
            <a:endParaRPr lang="en-US" dirty="0"/>
          </a:p>
        </p:txBody>
      </p:sp>
    </p:spTree>
    <p:extLst>
      <p:ext uri="{BB962C8B-B14F-4D97-AF65-F5344CB8AC3E}">
        <p14:creationId xmlns:p14="http://schemas.microsoft.com/office/powerpoint/2010/main" val="453566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D33C43-0D9B-4423-84CB-916498BD3B09}" type="slidenum">
              <a:rPr lang="en-US" smtClean="0"/>
              <a:t>16</a:t>
            </a:fld>
            <a:endParaRPr lang="en-US" dirty="0"/>
          </a:p>
        </p:txBody>
      </p:sp>
    </p:spTree>
    <p:extLst>
      <p:ext uri="{BB962C8B-B14F-4D97-AF65-F5344CB8AC3E}">
        <p14:creationId xmlns:p14="http://schemas.microsoft.com/office/powerpoint/2010/main" val="846885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D33C43-0D9B-4423-84CB-916498BD3B09}" type="slidenum">
              <a:rPr lang="en-US" smtClean="0"/>
              <a:t>17</a:t>
            </a:fld>
            <a:endParaRPr lang="en-US" dirty="0"/>
          </a:p>
        </p:txBody>
      </p:sp>
    </p:spTree>
    <p:extLst>
      <p:ext uri="{BB962C8B-B14F-4D97-AF65-F5344CB8AC3E}">
        <p14:creationId xmlns:p14="http://schemas.microsoft.com/office/powerpoint/2010/main" val="564243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D33C43-0D9B-4423-84CB-916498BD3B09}" type="slidenum">
              <a:rPr lang="en-US" smtClean="0"/>
              <a:t>18</a:t>
            </a:fld>
            <a:endParaRPr lang="en-US" dirty="0"/>
          </a:p>
        </p:txBody>
      </p:sp>
    </p:spTree>
    <p:extLst>
      <p:ext uri="{BB962C8B-B14F-4D97-AF65-F5344CB8AC3E}">
        <p14:creationId xmlns:p14="http://schemas.microsoft.com/office/powerpoint/2010/main" val="340920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D33C43-0D9B-4423-84CB-916498BD3B09}" type="slidenum">
              <a:rPr lang="en-US" smtClean="0"/>
              <a:t>19</a:t>
            </a:fld>
            <a:endParaRPr lang="en-US" dirty="0"/>
          </a:p>
        </p:txBody>
      </p:sp>
    </p:spTree>
    <p:extLst>
      <p:ext uri="{BB962C8B-B14F-4D97-AF65-F5344CB8AC3E}">
        <p14:creationId xmlns:p14="http://schemas.microsoft.com/office/powerpoint/2010/main" val="1653547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D33C43-0D9B-4423-84CB-916498BD3B09}" type="slidenum">
              <a:rPr lang="en-US" smtClean="0"/>
              <a:t>2</a:t>
            </a:fld>
            <a:endParaRPr lang="en-US" dirty="0"/>
          </a:p>
        </p:txBody>
      </p:sp>
    </p:spTree>
    <p:extLst>
      <p:ext uri="{BB962C8B-B14F-4D97-AF65-F5344CB8AC3E}">
        <p14:creationId xmlns:p14="http://schemas.microsoft.com/office/powerpoint/2010/main" val="3988596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D33C43-0D9B-4423-84CB-916498BD3B09}" type="slidenum">
              <a:rPr lang="en-US" smtClean="0"/>
              <a:t>20</a:t>
            </a:fld>
            <a:endParaRPr lang="en-US" dirty="0"/>
          </a:p>
        </p:txBody>
      </p:sp>
    </p:spTree>
    <p:extLst>
      <p:ext uri="{BB962C8B-B14F-4D97-AF65-F5344CB8AC3E}">
        <p14:creationId xmlns:p14="http://schemas.microsoft.com/office/powerpoint/2010/main" val="4291657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Explain purpose  of the upcoming slides – CAMP Outreach Committee members use this slideshow to present at virtual meetings (Chamber of Commerce, Rotary, etc)</a:t>
            </a:r>
          </a:p>
          <a:p>
            <a:r>
              <a:rPr lang="en-US" dirty="0"/>
              <a:t>2. We want your feedback so we can refine this slideshow. We want you to feel comfortable with the content. Is it understandable? What needs to change? </a:t>
            </a:r>
          </a:p>
          <a:p>
            <a:endParaRPr lang="en-US" dirty="0"/>
          </a:p>
          <a:p>
            <a:endParaRPr lang="en-US" dirty="0"/>
          </a:p>
          <a:p>
            <a:endParaRPr lang="en-US" dirty="0"/>
          </a:p>
          <a:p>
            <a:endParaRPr lang="en-US" dirty="0"/>
          </a:p>
          <a:p>
            <a:pPr marL="220348" indent="-220348">
              <a:buAutoNum type="arabicPeriod"/>
            </a:pPr>
            <a:endParaRPr lang="en-US" dirty="0"/>
          </a:p>
        </p:txBody>
      </p:sp>
      <p:sp>
        <p:nvSpPr>
          <p:cNvPr id="4" name="Slide Number Placeholder 3"/>
          <p:cNvSpPr>
            <a:spLocks noGrp="1"/>
          </p:cNvSpPr>
          <p:nvPr>
            <p:ph type="sldNum" sz="quarter" idx="5"/>
          </p:nvPr>
        </p:nvSpPr>
        <p:spPr/>
        <p:txBody>
          <a:bodyPr/>
          <a:lstStyle/>
          <a:p>
            <a:fld id="{D4D33C43-0D9B-4423-84CB-916498BD3B09}" type="slidenum">
              <a:rPr lang="en-US" smtClean="0"/>
              <a:t>21</a:t>
            </a:fld>
            <a:endParaRPr lang="en-US" dirty="0"/>
          </a:p>
        </p:txBody>
      </p:sp>
    </p:spTree>
    <p:extLst>
      <p:ext uri="{BB962C8B-B14F-4D97-AF65-F5344CB8AC3E}">
        <p14:creationId xmlns:p14="http://schemas.microsoft.com/office/powerpoint/2010/main" val="3303762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a:extLst>
              <a:ext uri="{FF2B5EF4-FFF2-40B4-BE49-F238E27FC236}">
                <a16:creationId xmlns:a16="http://schemas.microsoft.com/office/drawing/2014/main" id="{D534B6F7-9573-4CB5-86A7-981821C0EE2E}"/>
              </a:ext>
            </a:extLst>
          </p:cNvPr>
          <p:cNvSpPr>
            <a:spLocks noGrp="1"/>
          </p:cNvSpPr>
          <p:nvPr>
            <p:ph type="dt" idx="1"/>
          </p:nvPr>
        </p:nvSpPr>
        <p:spPr/>
        <p:txBody>
          <a:bodyPr/>
          <a:lstStyle/>
          <a:p>
            <a:pPr defTabSz="881390">
              <a:defRPr/>
            </a:pPr>
            <a:r>
              <a:rPr lang="en-US" sz="1200" dirty="0">
                <a:solidFill>
                  <a:prstClr val="black"/>
                </a:solidFill>
                <a:latin typeface="Calibri" panose="020F0502020204030204"/>
              </a:rPr>
              <a:t>2/24/2021</a:t>
            </a:r>
          </a:p>
        </p:txBody>
      </p:sp>
    </p:spTree>
    <p:extLst>
      <p:ext uri="{BB962C8B-B14F-4D97-AF65-F5344CB8AC3E}">
        <p14:creationId xmlns:p14="http://schemas.microsoft.com/office/powerpoint/2010/main" val="3885086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D33C43-0D9B-4423-84CB-916498BD3B09}" type="slidenum">
              <a:rPr lang="en-US" smtClean="0"/>
              <a:t>23</a:t>
            </a:fld>
            <a:endParaRPr lang="en-US" dirty="0"/>
          </a:p>
        </p:txBody>
      </p:sp>
    </p:spTree>
    <p:extLst>
      <p:ext uri="{BB962C8B-B14F-4D97-AF65-F5344CB8AC3E}">
        <p14:creationId xmlns:p14="http://schemas.microsoft.com/office/powerpoint/2010/main" val="1393143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Thank you for hosting me/us today. My name is __________ and I am part of the City of Livermore’s CAMP Outreach Committee. We are group of residents that help advise the city on engaging the community about Livermore’s Asset Management Program.</a:t>
            </a:r>
          </a:p>
          <a:p>
            <a:endParaRPr lang="en-US" sz="1200" dirty="0">
              <a:latin typeface="+mn-lt"/>
            </a:endParaRPr>
          </a:p>
          <a:p>
            <a:r>
              <a:rPr lang="en-US" sz="1200" dirty="0">
                <a:latin typeface="+mn-lt"/>
              </a:rPr>
              <a:t>Today, I just want to give you a very brief overview of the program and its role in managing and maintaining community-owned assets – that is, infrastructure and any physical elements that the city owns.</a:t>
            </a:r>
          </a:p>
          <a:p>
            <a:endParaRPr lang="en-US" sz="1200" dirty="0">
              <a:latin typeface="+mn-lt"/>
            </a:endParaRPr>
          </a:p>
          <a:p>
            <a:r>
              <a:rPr lang="en-US" sz="1200" dirty="0">
                <a:latin typeface="+mn-lt"/>
              </a:rPr>
              <a:t>I also would appreciate your feedback on the assets that you find most important and that should be prioritized.</a:t>
            </a:r>
          </a:p>
          <a:p>
            <a:endParaRPr lang="en-US" sz="1200" dirty="0">
              <a:latin typeface="+mn-lt"/>
            </a:endParaRPr>
          </a:p>
          <a:p>
            <a:r>
              <a:rPr lang="en-US" sz="1200" dirty="0">
                <a:latin typeface="+mn-lt"/>
              </a:rPr>
              <a:t>Lastly, we need to think generationally about this and need your help to consider long-term strategies.</a:t>
            </a:r>
          </a:p>
          <a:p>
            <a:endParaRPr lang="en-US" dirty="0"/>
          </a:p>
        </p:txBody>
      </p:sp>
      <p:sp>
        <p:nvSpPr>
          <p:cNvPr id="4" name="Slide Number Placeholder 3"/>
          <p:cNvSpPr>
            <a:spLocks noGrp="1"/>
          </p:cNvSpPr>
          <p:nvPr>
            <p:ph type="sldNum" sz="quarter" idx="5"/>
          </p:nvPr>
        </p:nvSpPr>
        <p:spPr/>
        <p:txBody>
          <a:bodyPr/>
          <a:lstStyle/>
          <a:p>
            <a:fld id="{D4D33C43-0D9B-4423-84CB-916498BD3B09}" type="slidenum">
              <a:rPr lang="en-US" smtClean="0"/>
              <a:t>24</a:t>
            </a:fld>
            <a:endParaRPr lang="en-US" dirty="0"/>
          </a:p>
        </p:txBody>
      </p:sp>
    </p:spTree>
    <p:extLst>
      <p:ext uri="{BB962C8B-B14F-4D97-AF65-F5344CB8AC3E}">
        <p14:creationId xmlns:p14="http://schemas.microsoft.com/office/powerpoint/2010/main" val="39885963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defRPr/>
            </a:pPr>
            <a:r>
              <a:rPr lang="en-US" sz="1200" kern="1200" noProof="0" dirty="0">
                <a:solidFill>
                  <a:schemeClr val="tx1"/>
                </a:solidFill>
                <a:latin typeface="+mn-lt"/>
                <a:ea typeface="+mn-ea"/>
                <a:cs typeface="+mn-cs"/>
              </a:rPr>
              <a:t>First, we have developed this video that has made the rounds on social media that will provide an overview.</a:t>
            </a:r>
          </a:p>
          <a:p>
            <a:endParaRPr lang="es-MX" dirty="0"/>
          </a:p>
        </p:txBody>
      </p:sp>
      <p:sp>
        <p:nvSpPr>
          <p:cNvPr id="4" name="Slide Number Placeholder 3"/>
          <p:cNvSpPr>
            <a:spLocks noGrp="1"/>
          </p:cNvSpPr>
          <p:nvPr>
            <p:ph type="sldNum" sz="quarter" idx="5"/>
          </p:nvPr>
        </p:nvSpPr>
        <p:spPr/>
        <p:txBody>
          <a:bodyPr/>
          <a:lstStyle/>
          <a:p>
            <a:fld id="{D4D33C43-0D9B-4423-84CB-916498BD3B09}" type="slidenum">
              <a:rPr lang="en-US" smtClean="0"/>
              <a:t>25</a:t>
            </a:fld>
            <a:endParaRPr lang="en-US" dirty="0"/>
          </a:p>
        </p:txBody>
      </p:sp>
    </p:spTree>
    <p:extLst>
      <p:ext uri="{BB962C8B-B14F-4D97-AF65-F5344CB8AC3E}">
        <p14:creationId xmlns:p14="http://schemas.microsoft.com/office/powerpoint/2010/main" val="41587769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defRPr/>
            </a:pPr>
            <a:r>
              <a:rPr lang="en-US" sz="1200" kern="1200" dirty="0">
                <a:solidFill>
                  <a:schemeClr val="tx1"/>
                </a:solidFill>
                <a:latin typeface="+mn-lt"/>
                <a:ea typeface="+mn-ea"/>
                <a:cs typeface="+mn-cs"/>
              </a:rPr>
              <a:t>As </a:t>
            </a:r>
            <a:r>
              <a:rPr lang="en-US" sz="1200" kern="1200" noProof="0" dirty="0">
                <a:solidFill>
                  <a:schemeClr val="tx1"/>
                </a:solidFill>
                <a:latin typeface="+mn-lt"/>
                <a:ea typeface="+mn-ea"/>
                <a:cs typeface="+mn-cs"/>
              </a:rPr>
              <a:t>the</a:t>
            </a:r>
            <a:r>
              <a:rPr lang="en-US" sz="1200" kern="1200" dirty="0">
                <a:solidFill>
                  <a:schemeClr val="tx1"/>
                </a:solidFill>
                <a:latin typeface="+mn-lt"/>
                <a:ea typeface="+mn-ea"/>
                <a:cs typeface="+mn-cs"/>
              </a:rPr>
              <a:t> video mentioned, our assets are our history of development as a city. Today, Livermore is 150 years old so it makes sense that some of our oldest infrastructure is subsequently wearing.</a:t>
            </a:r>
          </a:p>
          <a:p>
            <a:endParaRPr lang="es-MX" dirty="0"/>
          </a:p>
        </p:txBody>
      </p:sp>
      <p:sp>
        <p:nvSpPr>
          <p:cNvPr id="4" name="Slide Number Placeholder 3"/>
          <p:cNvSpPr>
            <a:spLocks noGrp="1"/>
          </p:cNvSpPr>
          <p:nvPr>
            <p:ph type="sldNum" sz="quarter" idx="5"/>
          </p:nvPr>
        </p:nvSpPr>
        <p:spPr/>
        <p:txBody>
          <a:bodyPr/>
          <a:lstStyle/>
          <a:p>
            <a:fld id="{D4D33C43-0D9B-4423-84CB-916498BD3B09}" type="slidenum">
              <a:rPr lang="en-US" smtClean="0"/>
              <a:t>26</a:t>
            </a:fld>
            <a:endParaRPr lang="en-US" dirty="0"/>
          </a:p>
        </p:txBody>
      </p:sp>
    </p:spTree>
    <p:extLst>
      <p:ext uri="{BB962C8B-B14F-4D97-AF65-F5344CB8AC3E}">
        <p14:creationId xmlns:p14="http://schemas.microsoft.com/office/powerpoint/2010/main" val="35267104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defRPr/>
            </a:pPr>
            <a:r>
              <a:rPr lang="en-US" sz="1200" kern="1200" dirty="0">
                <a:solidFill>
                  <a:schemeClr val="tx1"/>
                </a:solidFill>
                <a:latin typeface="+mn-lt"/>
                <a:ea typeface="+mn-ea"/>
                <a:cs typeface="+mn-cs"/>
              </a:rPr>
              <a:t>So, given the aging infrastructure, we as a city have some decisions to make about how to manage our infrastructure – especially since we simply don’t have the level of resources to keep service at the same level as has come to be expected.</a:t>
            </a:r>
          </a:p>
          <a:p>
            <a:endParaRPr lang="en-US" dirty="0"/>
          </a:p>
        </p:txBody>
      </p:sp>
      <p:sp>
        <p:nvSpPr>
          <p:cNvPr id="4" name="Slide Number Placeholder 3"/>
          <p:cNvSpPr>
            <a:spLocks noGrp="1"/>
          </p:cNvSpPr>
          <p:nvPr>
            <p:ph type="sldNum" sz="quarter" idx="5"/>
          </p:nvPr>
        </p:nvSpPr>
        <p:spPr/>
        <p:txBody>
          <a:bodyPr/>
          <a:lstStyle/>
          <a:p>
            <a:fld id="{D4D33C43-0D9B-4423-84CB-916498BD3B09}" type="slidenum">
              <a:rPr lang="en-US" smtClean="0"/>
              <a:t>27</a:t>
            </a:fld>
            <a:endParaRPr lang="en-US" dirty="0"/>
          </a:p>
        </p:txBody>
      </p:sp>
    </p:spTree>
    <p:extLst>
      <p:ext uri="{BB962C8B-B14F-4D97-AF65-F5344CB8AC3E}">
        <p14:creationId xmlns:p14="http://schemas.microsoft.com/office/powerpoint/2010/main" val="837269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defRPr/>
            </a:pPr>
            <a:r>
              <a:rPr lang="en-US" sz="1200" kern="1200" noProof="0" dirty="0">
                <a:solidFill>
                  <a:schemeClr val="tx1"/>
                </a:solidFill>
                <a:latin typeface="+mn-lt"/>
                <a:ea typeface="+mn-ea"/>
                <a:cs typeface="+mn-cs"/>
              </a:rPr>
              <a:t>Our dilemma – in a nutshell – is the same one that homeowners face: our expenses to maintain our home outweigh our resources. </a:t>
            </a:r>
          </a:p>
          <a:p>
            <a:pPr marL="0" algn="l" defTabSz="914400" rtl="0" eaLnBrk="1" latinLnBrk="0" hangingPunct="1">
              <a:defRPr/>
            </a:pPr>
            <a:endParaRPr lang="en-US" sz="1200" kern="1200" noProof="0" dirty="0">
              <a:solidFill>
                <a:schemeClr val="tx1"/>
              </a:solidFill>
              <a:latin typeface="+mn-lt"/>
              <a:ea typeface="+mn-ea"/>
              <a:cs typeface="+mn-cs"/>
            </a:endParaRPr>
          </a:p>
          <a:p>
            <a:pPr marL="0" algn="l" defTabSz="914400" rtl="0" eaLnBrk="1" latinLnBrk="0" hangingPunct="1">
              <a:defRPr/>
            </a:pPr>
            <a:r>
              <a:rPr lang="en-US" sz="1200" kern="1200" noProof="0" dirty="0">
                <a:solidFill>
                  <a:schemeClr val="tx1"/>
                </a:solidFill>
                <a:latin typeface="+mn-lt"/>
                <a:ea typeface="+mn-ea"/>
                <a:cs typeface="+mn-cs"/>
              </a:rPr>
              <a:t>We currently spend $10 million per year to on both repairs and replacing (if necessary) our city-owned infrastructure. However, we know we are falling short by $30 million per year if we chose to fixed everything that could be fixed and replaced everything that needed to be replaced. We’d still have a $10 million shortfall even if we just focused on the most high-risk assets.</a:t>
            </a:r>
          </a:p>
          <a:p>
            <a:pPr marL="0" algn="l" defTabSz="914400" rtl="0" eaLnBrk="1" latinLnBrk="0" hangingPunct="1">
              <a:defRPr/>
            </a:pPr>
            <a:endParaRPr lang="en-US" sz="1200" kern="1200" noProof="0" dirty="0">
              <a:solidFill>
                <a:schemeClr val="tx1"/>
              </a:solidFill>
              <a:latin typeface="+mn-lt"/>
              <a:ea typeface="+mn-ea"/>
              <a:cs typeface="+mn-cs"/>
            </a:endParaRPr>
          </a:p>
          <a:p>
            <a:pPr marL="0" algn="l" defTabSz="914400" rtl="0" eaLnBrk="1" latinLnBrk="0" hangingPunct="1">
              <a:defRPr/>
            </a:pPr>
            <a:r>
              <a:rPr lang="en-US" sz="1200" kern="1200" noProof="0" dirty="0">
                <a:solidFill>
                  <a:schemeClr val="tx1"/>
                </a:solidFill>
                <a:latin typeface="+mn-lt"/>
                <a:ea typeface="+mn-ea"/>
                <a:cs typeface="+mn-cs"/>
              </a:rPr>
              <a:t>And to be clear, </a:t>
            </a:r>
            <a:r>
              <a:rPr lang="en-US" sz="1200" kern="1200" dirty="0">
                <a:solidFill>
                  <a:schemeClr val="tx1"/>
                </a:solidFill>
                <a:latin typeface="+mn-lt"/>
                <a:ea typeface="+mn-ea"/>
                <a:cs typeface="+mn-cs"/>
              </a:rPr>
              <a:t>when we say “repair” we don’t mean the day-to-day maintenance. Instead, we are talking about the more expensive repairs and replacement efforts.</a:t>
            </a:r>
            <a:endParaRPr lang="es-MX" sz="1200" kern="1200" dirty="0">
              <a:solidFill>
                <a:schemeClr val="tx1"/>
              </a:solidFill>
              <a:latin typeface="+mn-lt"/>
              <a:ea typeface="+mn-ea"/>
              <a:cs typeface="+mn-cs"/>
            </a:endParaRPr>
          </a:p>
          <a:p>
            <a:endParaRPr lang="en-US" noProof="0" dirty="0"/>
          </a:p>
        </p:txBody>
      </p:sp>
      <p:sp>
        <p:nvSpPr>
          <p:cNvPr id="4" name="Slide Number Placeholder 3"/>
          <p:cNvSpPr>
            <a:spLocks noGrp="1"/>
          </p:cNvSpPr>
          <p:nvPr>
            <p:ph type="sldNum" sz="quarter" idx="5"/>
          </p:nvPr>
        </p:nvSpPr>
        <p:spPr/>
        <p:txBody>
          <a:bodyPr/>
          <a:lstStyle/>
          <a:p>
            <a:fld id="{D4D33C43-0D9B-4423-84CB-916498BD3B09}" type="slidenum">
              <a:rPr lang="en-US" smtClean="0"/>
              <a:t>28</a:t>
            </a:fld>
            <a:endParaRPr lang="en-US" dirty="0"/>
          </a:p>
        </p:txBody>
      </p:sp>
    </p:spTree>
    <p:extLst>
      <p:ext uri="{BB962C8B-B14F-4D97-AF65-F5344CB8AC3E}">
        <p14:creationId xmlns:p14="http://schemas.microsoft.com/office/powerpoint/2010/main" val="40107098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algn="l" defTabSz="914400" rtl="0" eaLnBrk="1" latinLnBrk="0" hangingPunct="1">
              <a:defRPr/>
            </a:pPr>
            <a:r>
              <a:rPr lang="en-US" sz="1200" kern="1200" dirty="0">
                <a:solidFill>
                  <a:schemeClr val="tx1"/>
                </a:solidFill>
                <a:latin typeface="+mn-lt"/>
                <a:ea typeface="+mn-ea"/>
                <a:cs typeface="+mn-cs"/>
              </a:rPr>
              <a:t>To give you a sense of what we are referring to when we say assets, we mean a wide range of components: from roads, retaining walls, storm drains, streetlights, parks and public buildings—and it all belongs to us as residents. Altogether, Livermore’s community-owned assets and public infrastructure are worth over $3 billion. </a:t>
            </a:r>
          </a:p>
          <a:p>
            <a:pPr lvl="0"/>
            <a:endParaRPr lang="en-US" dirty="0"/>
          </a:p>
          <a:p>
            <a:endParaRPr lang="en-US" baseline="0" dirty="0"/>
          </a:p>
          <a:p>
            <a:endParaRPr lang="en-US" dirty="0"/>
          </a:p>
        </p:txBody>
      </p:sp>
      <p:sp>
        <p:nvSpPr>
          <p:cNvPr id="6" name="Date Placeholder 5">
            <a:extLst>
              <a:ext uri="{FF2B5EF4-FFF2-40B4-BE49-F238E27FC236}">
                <a16:creationId xmlns:a16="http://schemas.microsoft.com/office/drawing/2014/main" id="{45D76A85-47A1-4B89-996C-9A081094C220}"/>
              </a:ext>
            </a:extLst>
          </p:cNvPr>
          <p:cNvSpPr>
            <a:spLocks noGrp="1"/>
          </p:cNvSpPr>
          <p:nvPr>
            <p:ph type="dt" idx="1"/>
          </p:nvPr>
        </p:nvSpPr>
        <p:spPr/>
        <p:txBody>
          <a:bodyPr/>
          <a:lstStyle/>
          <a:p>
            <a:pPr defTabSz="881390">
              <a:defRPr/>
            </a:pPr>
            <a:r>
              <a:rPr lang="en-US" sz="1200" dirty="0">
                <a:solidFill>
                  <a:prstClr val="black"/>
                </a:solidFill>
                <a:latin typeface="Calibri" panose="020F0502020204030204"/>
              </a:rPr>
              <a:t>2/24/2021</a:t>
            </a:r>
          </a:p>
        </p:txBody>
      </p:sp>
    </p:spTree>
    <p:extLst>
      <p:ext uri="{BB962C8B-B14F-4D97-AF65-F5344CB8AC3E}">
        <p14:creationId xmlns:p14="http://schemas.microsoft.com/office/powerpoint/2010/main" val="2531611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D33C43-0D9B-4423-84CB-916498BD3B09}" type="slidenum">
              <a:rPr lang="en-US" smtClean="0"/>
              <a:t>3</a:t>
            </a:fld>
            <a:endParaRPr lang="en-US" dirty="0"/>
          </a:p>
        </p:txBody>
      </p:sp>
    </p:spTree>
    <p:extLst>
      <p:ext uri="{BB962C8B-B14F-4D97-AF65-F5344CB8AC3E}">
        <p14:creationId xmlns:p14="http://schemas.microsoft.com/office/powerpoint/2010/main" val="8630016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algn="l" defTabSz="914400" rtl="0" eaLnBrk="1" latinLnBrk="0" hangingPunct="1">
              <a:defRPr/>
            </a:pPr>
            <a:r>
              <a:rPr lang="en-US" sz="1200" kern="1200" dirty="0">
                <a:solidFill>
                  <a:schemeClr val="tx1"/>
                </a:solidFill>
                <a:latin typeface="+mn-lt"/>
                <a:ea typeface="+mn-ea"/>
                <a:cs typeface="+mn-cs"/>
              </a:rPr>
              <a:t>But its not just about owning these assets.  The city also has to manage, maintain, and sometimes replace these assets.</a:t>
            </a:r>
          </a:p>
        </p:txBody>
      </p:sp>
      <p:sp>
        <p:nvSpPr>
          <p:cNvPr id="4" name="Slide Number Placeholder 3"/>
          <p:cNvSpPr>
            <a:spLocks noGrp="1"/>
          </p:cNvSpPr>
          <p:nvPr>
            <p:ph type="sldNum" sz="quarter" idx="5"/>
          </p:nvPr>
        </p:nvSpPr>
        <p:spPr/>
        <p:txBody>
          <a:bodyPr/>
          <a:lstStyle/>
          <a:p>
            <a:fld id="{D4D33C43-0D9B-4423-84CB-916498BD3B09}" type="slidenum">
              <a:rPr lang="en-US" smtClean="0"/>
              <a:t>30</a:t>
            </a:fld>
            <a:endParaRPr lang="en-US" dirty="0"/>
          </a:p>
        </p:txBody>
      </p:sp>
    </p:spTree>
    <p:extLst>
      <p:ext uri="{BB962C8B-B14F-4D97-AF65-F5344CB8AC3E}">
        <p14:creationId xmlns:p14="http://schemas.microsoft.com/office/powerpoint/2010/main" val="6265827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sz="1200" kern="1200" dirty="0">
                <a:solidFill>
                  <a:schemeClr val="tx1"/>
                </a:solidFill>
                <a:latin typeface="+mn-lt"/>
                <a:ea typeface="+mn-ea"/>
                <a:cs typeface="+mn-cs"/>
              </a:rPr>
              <a:t>The City’s job is to take care of it all, every asset and each of its multiple components cost money on an annual basis</a:t>
            </a:r>
            <a:r>
              <a:rPr lang="es-MX" sz="1200" kern="1200" dirty="0">
                <a:solidFill>
                  <a:schemeClr val="tx1"/>
                </a:solidFill>
                <a:latin typeface="+mn-lt"/>
                <a:ea typeface="+mn-ea"/>
                <a:cs typeface="+mn-cs"/>
              </a:rPr>
              <a:t>. </a:t>
            </a:r>
            <a:r>
              <a:rPr lang="en-US" sz="1200" kern="1200" dirty="0">
                <a:solidFill>
                  <a:schemeClr val="tx1"/>
                </a:solidFill>
                <a:latin typeface="+mn-lt"/>
                <a:ea typeface="+mn-ea"/>
                <a:cs typeface="+mn-cs"/>
              </a:rPr>
              <a:t>We call that asset management: caring for our shared resources so that they last for future generations.</a:t>
            </a:r>
          </a:p>
          <a:p>
            <a:pPr defTabSz="881390">
              <a:defRPr/>
            </a:pP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lvl="0"/>
            <a:endParaRPr lang="en-US" dirty="0"/>
          </a:p>
          <a:p>
            <a:endParaRPr lang="en-US" baseline="0" dirty="0"/>
          </a:p>
          <a:p>
            <a:endParaRPr lang="en-US" dirty="0"/>
          </a:p>
        </p:txBody>
      </p:sp>
      <p:sp>
        <p:nvSpPr>
          <p:cNvPr id="6" name="Date Placeholder 5">
            <a:extLst>
              <a:ext uri="{FF2B5EF4-FFF2-40B4-BE49-F238E27FC236}">
                <a16:creationId xmlns:a16="http://schemas.microsoft.com/office/drawing/2014/main" id="{45D76A85-47A1-4B89-996C-9A081094C220}"/>
              </a:ext>
            </a:extLst>
          </p:cNvPr>
          <p:cNvSpPr>
            <a:spLocks noGrp="1"/>
          </p:cNvSpPr>
          <p:nvPr>
            <p:ph type="dt" idx="1"/>
          </p:nvPr>
        </p:nvSpPr>
        <p:spPr/>
        <p:txBody>
          <a:bodyPr/>
          <a:lstStyle/>
          <a:p>
            <a:pPr defTabSz="881390">
              <a:defRPr/>
            </a:pPr>
            <a:r>
              <a:rPr lang="en-US" sz="1200" dirty="0">
                <a:solidFill>
                  <a:prstClr val="black"/>
                </a:solidFill>
                <a:latin typeface="Calibri" panose="020F0502020204030204"/>
              </a:rPr>
              <a:t>2/24/2021</a:t>
            </a:r>
          </a:p>
        </p:txBody>
      </p:sp>
    </p:spTree>
    <p:extLst>
      <p:ext uri="{BB962C8B-B14F-4D97-AF65-F5344CB8AC3E}">
        <p14:creationId xmlns:p14="http://schemas.microsoft.com/office/powerpoint/2010/main" val="27639151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sz="1200" kern="1200" dirty="0">
                <a:solidFill>
                  <a:schemeClr val="tx1"/>
                </a:solidFill>
                <a:latin typeface="+mn-lt"/>
                <a:ea typeface="+mn-ea"/>
                <a:cs typeface="+mn-cs"/>
              </a:rPr>
              <a:t>To us we are seeing Asset Management a lot like taking care of a home or a car (just at a much larger scale). It requires regular maintenance to keep things running. It also requires replacing parts that have broken or reached the end of their lifespan. And it requires making strategic decisions about how to spend a limited budget.</a:t>
            </a:r>
            <a:endParaRPr lang="es-MX"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4D33C43-0D9B-4423-84CB-916498BD3B09}" type="slidenum">
              <a:rPr lang="en-US" smtClean="0"/>
              <a:t>32</a:t>
            </a:fld>
            <a:endParaRPr lang="en-US" dirty="0"/>
          </a:p>
        </p:txBody>
      </p:sp>
    </p:spTree>
    <p:extLst>
      <p:ext uri="{BB962C8B-B14F-4D97-AF65-F5344CB8AC3E}">
        <p14:creationId xmlns:p14="http://schemas.microsoft.com/office/powerpoint/2010/main" val="31953128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sz="1200" noProof="0" dirty="0">
                <a:latin typeface="+mn-lt"/>
              </a:rPr>
              <a:t>Ultimately, </a:t>
            </a:r>
            <a:r>
              <a:rPr lang="en-US" sz="1200" dirty="0">
                <a:latin typeface="+mn-lt"/>
                <a:cs typeface="Times New Roman" panose="02020603050405020304" pitchFamily="18" charset="0"/>
              </a:rPr>
              <a:t>t</a:t>
            </a:r>
            <a:r>
              <a:rPr lang="en-US" sz="1200" dirty="0">
                <a:latin typeface="+mn-lt"/>
                <a:ea typeface="Calibri" panose="020F0502020204030204" pitchFamily="34" charset="0"/>
                <a:cs typeface="Times New Roman" panose="02020603050405020304" pitchFamily="18" charset="0"/>
              </a:rPr>
              <a:t>hat’s the goal of the Livermore Asset Management Program—to make the best use of our funding to keep our shared assets safe and secure for our community.   </a:t>
            </a:r>
          </a:p>
          <a:p>
            <a:endParaRPr lang="es-MX" sz="1200" dirty="0">
              <a:latin typeface="+mn-lt"/>
            </a:endParaRPr>
          </a:p>
          <a:p>
            <a:pPr>
              <a:lnSpc>
                <a:spcPct val="107000"/>
              </a:lnSpc>
              <a:spcAft>
                <a:spcPts val="771"/>
              </a:spcAft>
            </a:pPr>
            <a:r>
              <a:rPr lang="en-US" sz="1200" dirty="0">
                <a:latin typeface="+mn-lt"/>
                <a:ea typeface="Calibri" panose="020F0502020204030204" pitchFamily="34" charset="0"/>
                <a:cs typeface="Times New Roman" panose="02020603050405020304" pitchFamily="18" charset="0"/>
              </a:rPr>
              <a:t>As you can see, Livermore’s community-owned assets include:</a:t>
            </a:r>
            <a:endParaRPr lang="es-MX" sz="1200" dirty="0">
              <a:latin typeface="+mn-lt"/>
              <a:ea typeface="Calibri" panose="020F0502020204030204" pitchFamily="34" charset="0"/>
              <a:cs typeface="Times New Roman" panose="02020603050405020304" pitchFamily="18" charset="0"/>
            </a:endParaRPr>
          </a:p>
          <a:p>
            <a:pPr marL="330521" indent="-330521">
              <a:lnSpc>
                <a:spcPct val="107000"/>
              </a:lnSpc>
              <a:spcAft>
                <a:spcPts val="771"/>
              </a:spcAft>
              <a:buFont typeface="Symbol" panose="05050102010706020507" pitchFamily="18" charset="2"/>
              <a:buChar char=""/>
              <a:tabLst>
                <a:tab pos="440695" algn="l"/>
              </a:tabLst>
            </a:pPr>
            <a:endParaRPr lang="en-US" sz="1200" dirty="0">
              <a:latin typeface="+mn-lt"/>
              <a:ea typeface="Calibri" panose="020F0502020204030204" pitchFamily="34" charset="0"/>
              <a:cs typeface="Times New Roman" panose="02020603050405020304" pitchFamily="18" charset="0"/>
            </a:endParaRPr>
          </a:p>
          <a:p>
            <a:pPr marL="330521" indent="-330521">
              <a:lnSpc>
                <a:spcPct val="107000"/>
              </a:lnSpc>
              <a:spcAft>
                <a:spcPts val="771"/>
              </a:spcAft>
              <a:buFont typeface="Symbol" panose="05050102010706020507" pitchFamily="18" charset="2"/>
              <a:buChar char=""/>
              <a:tabLst>
                <a:tab pos="440695" algn="l"/>
              </a:tabLst>
            </a:pPr>
            <a:r>
              <a:rPr lang="en-US" sz="1200" dirty="0">
                <a:latin typeface="+mn-lt"/>
                <a:ea typeface="Calibri" panose="020F0502020204030204" pitchFamily="34" charset="0"/>
                <a:cs typeface="Times New Roman" panose="02020603050405020304" pitchFamily="18" charset="0"/>
              </a:rPr>
              <a:t>Streets Networks</a:t>
            </a:r>
          </a:p>
          <a:p>
            <a:pPr marL="330521" indent="-330521">
              <a:lnSpc>
                <a:spcPct val="107000"/>
              </a:lnSpc>
              <a:spcAft>
                <a:spcPts val="771"/>
              </a:spcAft>
              <a:buFont typeface="Symbol" panose="05050102010706020507" pitchFamily="18" charset="2"/>
              <a:buChar char=""/>
              <a:tabLst>
                <a:tab pos="440695" algn="l"/>
              </a:tabLst>
            </a:pPr>
            <a:r>
              <a:rPr lang="en-US" sz="1200" dirty="0">
                <a:latin typeface="+mn-lt"/>
                <a:ea typeface="Calibri" panose="020F0502020204030204" pitchFamily="34" charset="0"/>
                <a:cs typeface="Times New Roman" panose="02020603050405020304" pitchFamily="18" charset="0"/>
              </a:rPr>
              <a:t>Trails </a:t>
            </a:r>
          </a:p>
          <a:p>
            <a:pPr marL="330521" indent="-330521">
              <a:lnSpc>
                <a:spcPct val="107000"/>
              </a:lnSpc>
              <a:spcAft>
                <a:spcPts val="771"/>
              </a:spcAft>
              <a:buFont typeface="Symbol" panose="05050102010706020507" pitchFamily="18" charset="2"/>
              <a:buChar char=""/>
              <a:tabLst>
                <a:tab pos="440695" algn="l"/>
              </a:tabLst>
            </a:pPr>
            <a:r>
              <a:rPr lang="en-US" sz="1200" dirty="0">
                <a:latin typeface="+mn-lt"/>
                <a:ea typeface="Calibri" panose="020F0502020204030204" pitchFamily="34" charset="0"/>
                <a:cs typeface="Times New Roman" panose="02020603050405020304" pitchFamily="18" charset="0"/>
              </a:rPr>
              <a:t>Water Systems</a:t>
            </a:r>
          </a:p>
          <a:p>
            <a:pPr marL="330521" indent="-330521">
              <a:lnSpc>
                <a:spcPct val="107000"/>
              </a:lnSpc>
              <a:spcAft>
                <a:spcPts val="771"/>
              </a:spcAft>
              <a:buFont typeface="Symbol" panose="05050102010706020507" pitchFamily="18" charset="2"/>
              <a:buChar char=""/>
              <a:tabLst>
                <a:tab pos="440695" algn="l"/>
              </a:tabLst>
            </a:pPr>
            <a:r>
              <a:rPr lang="en-US" sz="1200" dirty="0">
                <a:latin typeface="+mn-lt"/>
                <a:ea typeface="Calibri" panose="020F0502020204030204" pitchFamily="34" charset="0"/>
                <a:cs typeface="Times New Roman" panose="02020603050405020304" pitchFamily="18" charset="0"/>
              </a:rPr>
              <a:t>Public Buildings</a:t>
            </a:r>
          </a:p>
          <a:p>
            <a:pPr marL="330521" indent="-330521">
              <a:lnSpc>
                <a:spcPct val="107000"/>
              </a:lnSpc>
              <a:spcAft>
                <a:spcPts val="771"/>
              </a:spcAft>
              <a:buFont typeface="Symbol" panose="05050102010706020507" pitchFamily="18" charset="2"/>
              <a:buChar char=""/>
              <a:tabLst>
                <a:tab pos="440695" algn="l"/>
              </a:tabLst>
            </a:pPr>
            <a:r>
              <a:rPr lang="en-US" sz="1200" dirty="0">
                <a:latin typeface="+mn-lt"/>
                <a:ea typeface="Calibri" panose="020F0502020204030204" pitchFamily="34" charset="0"/>
                <a:cs typeface="Times New Roman" panose="02020603050405020304" pitchFamily="18" charset="0"/>
              </a:rPr>
              <a:t>Plazas</a:t>
            </a:r>
          </a:p>
          <a:p>
            <a:pPr marL="330521" indent="-330521">
              <a:lnSpc>
                <a:spcPct val="107000"/>
              </a:lnSpc>
              <a:spcAft>
                <a:spcPts val="771"/>
              </a:spcAft>
              <a:buFont typeface="Symbol" panose="05050102010706020507" pitchFamily="18" charset="2"/>
              <a:buChar char=""/>
              <a:tabLst>
                <a:tab pos="440695" algn="l"/>
              </a:tabLst>
            </a:pPr>
            <a:endParaRPr lang="en-US" sz="17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4D33C43-0D9B-4423-84CB-916498BD3B09}" type="slidenum">
              <a:rPr lang="en-US" smtClean="0"/>
              <a:t>33</a:t>
            </a:fld>
            <a:endParaRPr lang="en-US" dirty="0"/>
          </a:p>
        </p:txBody>
      </p:sp>
    </p:spTree>
    <p:extLst>
      <p:ext uri="{BB962C8B-B14F-4D97-AF65-F5344CB8AC3E}">
        <p14:creationId xmlns:p14="http://schemas.microsoft.com/office/powerpoint/2010/main" val="22969195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sz="1200" dirty="0">
                <a:latin typeface="Calibri" panose="020F0502020204030204" pitchFamily="34" charset="0"/>
                <a:ea typeface="Calibri" panose="020F0502020204030204" pitchFamily="34" charset="0"/>
                <a:cs typeface="Times New Roman" panose="02020603050405020304" pitchFamily="18" charset="0"/>
              </a:rPr>
              <a:t>These also include:</a:t>
            </a:r>
          </a:p>
          <a:p>
            <a:pPr marL="275434" indent="-275434" defTabSz="881390">
              <a:buFont typeface="Arial" panose="020B0604020202020204" pitchFamily="34" charset="0"/>
              <a:buChar char="•"/>
              <a:defRPr/>
            </a:pPr>
            <a:r>
              <a:rPr lang="en-US" sz="1200" dirty="0">
                <a:latin typeface="Calibri" panose="020F0502020204030204" pitchFamily="34" charset="0"/>
                <a:ea typeface="Calibri" panose="020F0502020204030204" pitchFamily="34" charset="0"/>
                <a:cs typeface="Times New Roman" panose="02020603050405020304" pitchFamily="18" charset="0"/>
              </a:rPr>
              <a:t>Some parks and recreation amenities</a:t>
            </a:r>
          </a:p>
          <a:p>
            <a:pPr marL="275434" indent="-275434" defTabSz="881390">
              <a:buFont typeface="Arial" panose="020B0604020202020204" pitchFamily="34" charset="0"/>
              <a:buChar char="•"/>
              <a:defRPr/>
            </a:pPr>
            <a:r>
              <a:rPr lang="en-US" sz="1200" dirty="0">
                <a:latin typeface="Calibri" panose="020F0502020204030204" pitchFamily="34" charset="0"/>
                <a:ea typeface="Calibri" panose="020F0502020204030204" pitchFamily="34" charset="0"/>
                <a:cs typeface="Times New Roman" panose="02020603050405020304" pitchFamily="18" charset="0"/>
              </a:rPr>
              <a:t>Components that ensure general safety</a:t>
            </a:r>
          </a:p>
          <a:p>
            <a:pPr marL="275434" indent="-275434" defTabSz="881390">
              <a:buFont typeface="Arial" panose="020B0604020202020204" pitchFamily="34" charset="0"/>
              <a:buChar char="•"/>
              <a:defRPr/>
            </a:pPr>
            <a:r>
              <a:rPr lang="en-US" sz="1200" dirty="0">
                <a:latin typeface="Calibri" panose="020F0502020204030204" pitchFamily="34" charset="0"/>
                <a:ea typeface="Calibri" panose="020F0502020204030204" pitchFamily="34" charset="0"/>
                <a:cs typeface="Times New Roman" panose="02020603050405020304" pitchFamily="18" charset="0"/>
              </a:rPr>
              <a:t>Walls and fences</a:t>
            </a:r>
          </a:p>
          <a:p>
            <a:pPr marL="275434" indent="-275434" defTabSz="881390">
              <a:buFont typeface="Arial" panose="020B0604020202020204" pitchFamily="34" charset="0"/>
              <a:buChar char="•"/>
              <a:defRPr/>
            </a:pPr>
            <a:r>
              <a:rPr lang="en-US" sz="1200" dirty="0">
                <a:latin typeface="Calibri" panose="020F0502020204030204" pitchFamily="34" charset="0"/>
                <a:ea typeface="Calibri" panose="020F0502020204030204" pitchFamily="34" charset="0"/>
                <a:cs typeface="Times New Roman" panose="02020603050405020304" pitchFamily="18" charset="0"/>
              </a:rPr>
              <a:t>And our historic assets</a:t>
            </a:r>
          </a:p>
          <a:p>
            <a:pPr defTabSz="881390">
              <a:defRPr/>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defTabSz="881390">
              <a:defRPr/>
            </a:pPr>
            <a:r>
              <a:rPr lang="en-US" sz="1200" dirty="0">
                <a:latin typeface="Calibri" panose="020F0502020204030204" pitchFamily="34" charset="0"/>
                <a:ea typeface="Calibri" panose="020F0502020204030204" pitchFamily="34" charset="0"/>
                <a:cs typeface="Times New Roman" panose="02020603050405020304" pitchFamily="18" charset="0"/>
              </a:rPr>
              <a:t>It’s basically everything in the City that is not owned by a private entity. </a:t>
            </a:r>
            <a:endParaRPr lang="es-MX" sz="12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4D33C43-0D9B-4423-84CB-916498BD3B09}" type="slidenum">
              <a:rPr lang="en-US" smtClean="0"/>
              <a:t>34</a:t>
            </a:fld>
            <a:endParaRPr lang="en-US" dirty="0"/>
          </a:p>
        </p:txBody>
      </p:sp>
    </p:spTree>
    <p:extLst>
      <p:ext uri="{BB962C8B-B14F-4D97-AF65-F5344CB8AC3E}">
        <p14:creationId xmlns:p14="http://schemas.microsoft.com/office/powerpoint/2010/main" val="35193568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771"/>
              </a:spcAft>
              <a:tabLst>
                <a:tab pos="440695" algn="l"/>
              </a:tabLst>
            </a:pPr>
            <a:r>
              <a:rPr lang="en-US" sz="1200" dirty="0">
                <a:latin typeface="Calibri" panose="020F0502020204030204" pitchFamily="34" charset="0"/>
                <a:ea typeface="Calibri" panose="020F0502020204030204" pitchFamily="34" charset="0"/>
                <a:cs typeface="Times New Roman" panose="02020603050405020304" pitchFamily="18" charset="0"/>
              </a:rPr>
              <a:t>There are many ways to categorize the assets but the sake of simplicity, the main distinction we want to convey is between General Fund Assets and Enterprise Assets.</a:t>
            </a:r>
          </a:p>
          <a:p>
            <a:pPr>
              <a:lnSpc>
                <a:spcPct val="107000"/>
              </a:lnSpc>
              <a:spcAft>
                <a:spcPts val="771"/>
              </a:spcAft>
              <a:tabLst>
                <a:tab pos="440695" algn="l"/>
              </a:tabLst>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71"/>
              </a:spcAft>
              <a:tabLst>
                <a:tab pos="440695" algn="l"/>
              </a:tabLst>
            </a:pPr>
            <a:r>
              <a:rPr lang="en-US" sz="1200" b="1" dirty="0">
                <a:latin typeface="Calibri" panose="020F0502020204030204" pitchFamily="34" charset="0"/>
                <a:ea typeface="Calibri" panose="020F0502020204030204" pitchFamily="34" charset="0"/>
                <a:cs typeface="Times New Roman" panose="02020603050405020304" pitchFamily="18" charset="0"/>
              </a:rPr>
              <a:t>General fund </a:t>
            </a:r>
            <a:r>
              <a:rPr lang="en-US" sz="1200" dirty="0">
                <a:latin typeface="Calibri" panose="020F0502020204030204" pitchFamily="34" charset="0"/>
                <a:ea typeface="Calibri" panose="020F0502020204030204" pitchFamily="34" charset="0"/>
                <a:cs typeface="Times New Roman" panose="02020603050405020304" pitchFamily="18" charset="0"/>
              </a:rPr>
              <a:t>assets – are those assets that are supported by our tax dollars. </a:t>
            </a:r>
            <a:r>
              <a:rPr lang="es-MX" sz="12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771"/>
              </a:spcAft>
              <a:tabLst>
                <a:tab pos="440695" algn="l"/>
              </a:tabLst>
            </a:pPr>
            <a:r>
              <a:rPr lang="en-US" sz="1200" dirty="0">
                <a:latin typeface="Calibri" panose="020F0502020204030204" pitchFamily="34" charset="0"/>
                <a:ea typeface="Calibri" panose="020F0502020204030204" pitchFamily="34" charset="0"/>
                <a:cs typeface="Times New Roman" panose="02020603050405020304" pitchFamily="18" charset="0"/>
              </a:rPr>
              <a:t>We also have assets that are funded with </a:t>
            </a:r>
            <a:r>
              <a:rPr lang="en-US" sz="1200" u="sng" dirty="0">
                <a:latin typeface="Calibri" panose="020F0502020204030204" pitchFamily="34" charset="0"/>
                <a:ea typeface="Calibri" panose="020F0502020204030204" pitchFamily="34" charset="0"/>
                <a:cs typeface="Times New Roman" panose="02020603050405020304" pitchFamily="18" charset="0"/>
              </a:rPr>
              <a:t>user fees </a:t>
            </a:r>
            <a:r>
              <a:rPr lang="en-US" sz="1200" dirty="0">
                <a:latin typeface="Calibri" panose="020F0502020204030204" pitchFamily="34" charset="0"/>
                <a:ea typeface="Calibri" panose="020F0502020204030204" pitchFamily="34" charset="0"/>
                <a:cs typeface="Times New Roman" panose="02020603050405020304" pitchFamily="18" charset="0"/>
              </a:rPr>
              <a:t>– those we call </a:t>
            </a:r>
            <a:r>
              <a:rPr lang="en-US" sz="1200" b="1" dirty="0">
                <a:latin typeface="Calibri" panose="020F0502020204030204" pitchFamily="34" charset="0"/>
                <a:ea typeface="Calibri" panose="020F0502020204030204" pitchFamily="34" charset="0"/>
                <a:cs typeface="Times New Roman" panose="02020603050405020304" pitchFamily="18" charset="0"/>
              </a:rPr>
              <a:t>Enterprise</a:t>
            </a:r>
            <a:r>
              <a:rPr lang="en-US" sz="1200" dirty="0">
                <a:latin typeface="Calibri" panose="020F0502020204030204" pitchFamily="34" charset="0"/>
                <a:ea typeface="Calibri" panose="020F0502020204030204" pitchFamily="34" charset="0"/>
                <a:cs typeface="Times New Roman" panose="02020603050405020304" pitchFamily="18" charset="0"/>
              </a:rPr>
              <a:t> assets. They include things like sewer, wastewater, and the airport. </a:t>
            </a:r>
          </a:p>
          <a:p>
            <a:pPr>
              <a:lnSpc>
                <a:spcPct val="107000"/>
              </a:lnSpc>
              <a:spcAft>
                <a:spcPts val="771"/>
              </a:spcAft>
              <a:tabLst>
                <a:tab pos="440695" algn="l"/>
              </a:tabLst>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71"/>
              </a:spcAft>
              <a:tabLst>
                <a:tab pos="440695" algn="l"/>
              </a:tabLst>
            </a:pPr>
            <a:r>
              <a:rPr lang="en-US" sz="1200" dirty="0">
                <a:latin typeface="Calibri" panose="020F0502020204030204" pitchFamily="34" charset="0"/>
                <a:ea typeface="Calibri" panose="020F0502020204030204" pitchFamily="34" charset="0"/>
                <a:cs typeface="Times New Roman" panose="02020603050405020304" pitchFamily="18" charset="0"/>
              </a:rPr>
              <a:t>For the purposes of our discussion, we are focusing only on General Fund assets.</a:t>
            </a:r>
            <a:endParaRPr lang="es-MX" sz="1200" dirty="0">
              <a:latin typeface="Calibri" panose="020F0502020204030204" pitchFamily="34" charset="0"/>
              <a:ea typeface="Calibri" panose="020F0502020204030204" pitchFamily="34" charset="0"/>
              <a:cs typeface="Times New Roman" panose="02020603050405020304" pitchFamily="18" charset="0"/>
            </a:endParaRPr>
          </a:p>
          <a:p>
            <a:pPr>
              <a:spcAft>
                <a:spcPts val="771"/>
              </a:spcAft>
            </a:pPr>
            <a:endParaRPr lang="en-US" sz="17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Date Placeholder 5">
            <a:extLst>
              <a:ext uri="{FF2B5EF4-FFF2-40B4-BE49-F238E27FC236}">
                <a16:creationId xmlns:a16="http://schemas.microsoft.com/office/drawing/2014/main" id="{F9EC39BD-FDBF-446E-8A59-F0494613DE84}"/>
              </a:ext>
            </a:extLst>
          </p:cNvPr>
          <p:cNvSpPr>
            <a:spLocks noGrp="1"/>
          </p:cNvSpPr>
          <p:nvPr>
            <p:ph type="dt" idx="1"/>
          </p:nvPr>
        </p:nvSpPr>
        <p:spPr/>
        <p:txBody>
          <a:bodyPr/>
          <a:lstStyle/>
          <a:p>
            <a:pPr defTabSz="881390">
              <a:defRPr/>
            </a:pPr>
            <a:r>
              <a:rPr lang="en-US" sz="1200" dirty="0">
                <a:solidFill>
                  <a:prstClr val="black"/>
                </a:solidFill>
                <a:latin typeface="Calibri" panose="020F0502020204030204"/>
              </a:rPr>
              <a:t>2/24/2021</a:t>
            </a:r>
          </a:p>
        </p:txBody>
      </p:sp>
    </p:spTree>
    <p:extLst>
      <p:ext uri="{BB962C8B-B14F-4D97-AF65-F5344CB8AC3E}">
        <p14:creationId xmlns:p14="http://schemas.microsoft.com/office/powerpoint/2010/main" val="10534114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771"/>
              </a:spcAft>
              <a:tabLst>
                <a:tab pos="440695" algn="l"/>
              </a:tabLst>
            </a:pPr>
            <a:r>
              <a:rPr lang="en-US" sz="1200" dirty="0">
                <a:latin typeface="Calibri" panose="020F0502020204030204" pitchFamily="34" charset="0"/>
                <a:ea typeface="Calibri" panose="020F0502020204030204" pitchFamily="34" charset="0"/>
                <a:cs typeface="Times New Roman" panose="02020603050405020304" pitchFamily="18" charset="0"/>
              </a:rPr>
              <a:t>To give a you sense of where we are budget-wise. We have around $2.4 billion in assets that use general fund dollars. $1 billion in assets that the “user fee” or “enterprise fund” assets.</a:t>
            </a:r>
          </a:p>
          <a:p>
            <a:pPr>
              <a:lnSpc>
                <a:spcPct val="107000"/>
              </a:lnSpc>
              <a:spcAft>
                <a:spcPts val="771"/>
              </a:spcAft>
              <a:tabLst>
                <a:tab pos="440695" algn="l"/>
              </a:tabLst>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71"/>
              </a:spcAft>
              <a:tabLst>
                <a:tab pos="440695" algn="l"/>
              </a:tabLst>
            </a:pPr>
            <a:r>
              <a:rPr lang="en-US" sz="1200" dirty="0">
                <a:latin typeface="Calibri" panose="020F0502020204030204" pitchFamily="34" charset="0"/>
                <a:ea typeface="Calibri" panose="020F0502020204030204" pitchFamily="34" charset="0"/>
                <a:cs typeface="Times New Roman" panose="02020603050405020304" pitchFamily="18" charset="0"/>
              </a:rPr>
              <a:t>The key issue with Asset Management is that we (and many other cities in US) are not setting enough money aside –  and can’t within our existing budget cycle – to fully maintain all of the assets that are owned on behalf of the public. </a:t>
            </a:r>
          </a:p>
          <a:p>
            <a:pPr>
              <a:lnSpc>
                <a:spcPct val="107000"/>
              </a:lnSpc>
              <a:spcAft>
                <a:spcPts val="771"/>
              </a:spcAft>
              <a:tabLst>
                <a:tab pos="440695" algn="l"/>
              </a:tabLst>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71"/>
              </a:spcAft>
              <a:tabLst>
                <a:tab pos="440695" algn="l"/>
              </a:tabLst>
            </a:pPr>
            <a:r>
              <a:rPr lang="en-US" sz="1200" dirty="0">
                <a:latin typeface="Calibri" panose="020F0502020204030204" pitchFamily="34" charset="0"/>
                <a:ea typeface="Calibri" panose="020F0502020204030204" pitchFamily="34" charset="0"/>
                <a:cs typeface="Times New Roman" panose="02020603050405020304" pitchFamily="18" charset="0"/>
              </a:rPr>
              <a:t>The good news is that our City Council has recognized the importance of this issue and has adopted it as a Council Priority.  Our community, unlike most others, is being purposefully proactive. And we’re in a unique position in that most of our assets are in pretty good shape. By working on this program right now, we are hoping to address the issue before things really start falling apart and we can’t catch up. </a:t>
            </a:r>
          </a:p>
          <a:p>
            <a:pPr>
              <a:lnSpc>
                <a:spcPct val="107000"/>
              </a:lnSpc>
              <a:spcAft>
                <a:spcPts val="771"/>
              </a:spcAft>
              <a:tabLst>
                <a:tab pos="440695" algn="l"/>
              </a:tabLst>
            </a:pPr>
            <a:endParaRPr lang="en-US" sz="17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Date Placeholder 5">
            <a:extLst>
              <a:ext uri="{FF2B5EF4-FFF2-40B4-BE49-F238E27FC236}">
                <a16:creationId xmlns:a16="http://schemas.microsoft.com/office/drawing/2014/main" id="{DA139527-2001-4FCD-9616-D0836A06F6C3}"/>
              </a:ext>
            </a:extLst>
          </p:cNvPr>
          <p:cNvSpPr>
            <a:spLocks noGrp="1"/>
          </p:cNvSpPr>
          <p:nvPr>
            <p:ph type="dt" idx="1"/>
          </p:nvPr>
        </p:nvSpPr>
        <p:spPr/>
        <p:txBody>
          <a:bodyPr/>
          <a:lstStyle/>
          <a:p>
            <a:pPr defTabSz="881390">
              <a:defRPr/>
            </a:pPr>
            <a:r>
              <a:rPr lang="en-US" sz="1200" dirty="0">
                <a:solidFill>
                  <a:prstClr val="black"/>
                </a:solidFill>
                <a:latin typeface="Calibri" panose="020F0502020204030204"/>
              </a:rPr>
              <a:t>2/24/2021</a:t>
            </a:r>
          </a:p>
        </p:txBody>
      </p:sp>
    </p:spTree>
    <p:extLst>
      <p:ext uri="{BB962C8B-B14F-4D97-AF65-F5344CB8AC3E}">
        <p14:creationId xmlns:p14="http://schemas.microsoft.com/office/powerpoint/2010/main" val="16686877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latin typeface="Calibri" panose="020F0502020204030204" pitchFamily="34" charset="0"/>
                <a:ea typeface="Calibri" panose="020F0502020204030204" pitchFamily="34" charset="0"/>
                <a:cs typeface="Times New Roman" panose="02020603050405020304" pitchFamily="18" charset="0"/>
              </a:rPr>
              <a:t>So, even though this is a tough conversation to have we do need your help in beginning to talk about prioritizing and strategizing our assets long-term. </a:t>
            </a:r>
          </a:p>
          <a:p>
            <a:pPr defTabSz="881390">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defTabSz="881390">
              <a:defRPr/>
            </a:pPr>
            <a:r>
              <a:rPr lang="en-US" dirty="0">
                <a:latin typeface="Calibri" panose="020F0502020204030204" pitchFamily="34" charset="0"/>
                <a:ea typeface="Calibri" panose="020F0502020204030204" pitchFamily="34" charset="0"/>
                <a:cs typeface="Times New Roman" panose="02020603050405020304" pitchFamily="18" charset="0"/>
              </a:rPr>
              <a:t>To begin, we have this very brief poll that you can access by clicking on the link (</a:t>
            </a:r>
            <a:r>
              <a:rPr lang="en-US" i="1" dirty="0">
                <a:latin typeface="Calibri" panose="020F0502020204030204" pitchFamily="34" charset="0"/>
                <a:ea typeface="Calibri" panose="020F0502020204030204" pitchFamily="34" charset="0"/>
                <a:cs typeface="Times New Roman" panose="02020603050405020304" pitchFamily="18" charset="0"/>
              </a:rPr>
              <a:t>place the link in the chat</a:t>
            </a:r>
            <a:r>
              <a:rPr lang="en-US" dirty="0">
                <a:latin typeface="Calibri" panose="020F0502020204030204" pitchFamily="34" charset="0"/>
                <a:ea typeface="Calibri" panose="020F0502020204030204" pitchFamily="34" charset="0"/>
                <a:cs typeface="Times New Roman" panose="02020603050405020304" pitchFamily="18" charset="0"/>
              </a:rPr>
              <a:t>) or simply scanning the QR code with your phone. </a:t>
            </a:r>
          </a:p>
          <a:p>
            <a:pPr defTabSz="881390">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defTabSz="881390">
              <a:defRPr/>
            </a:pPr>
            <a:r>
              <a:rPr lang="en-US" dirty="0">
                <a:latin typeface="Calibri" panose="020F0502020204030204" pitchFamily="34" charset="0"/>
                <a:ea typeface="Calibri" panose="020F0502020204030204" pitchFamily="34" charset="0"/>
                <a:cs typeface="Times New Roman" panose="02020603050405020304" pitchFamily="18" charset="0"/>
              </a:rPr>
              <a:t>After the brief question about your City Council district, we want to get a sense of how you would rate the overall general condition of our assets.</a:t>
            </a:r>
          </a:p>
          <a:p>
            <a:pPr defTabSz="881390">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defTabSz="881390">
              <a:defRPr/>
            </a:pPr>
            <a:r>
              <a:rPr lang="en-US" dirty="0">
                <a:latin typeface="Calibri" panose="020F0502020204030204" pitchFamily="34" charset="0"/>
                <a:ea typeface="Calibri" panose="020F0502020204030204" pitchFamily="34" charset="0"/>
                <a:cs typeface="Times New Roman" panose="02020603050405020304" pitchFamily="18" charset="0"/>
              </a:rPr>
              <a:t>The next two questions are asking you to pick the  top three important assets, from your perspective, and then your bottom three least important assets.</a:t>
            </a:r>
          </a:p>
          <a:p>
            <a:pPr defTabSz="881390">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defTabSz="881390">
              <a:defRPr/>
            </a:pPr>
            <a:r>
              <a:rPr lang="en-US" dirty="0">
                <a:latin typeface="Calibri" panose="020F0502020204030204" pitchFamily="34" charset="0"/>
                <a:ea typeface="Calibri" panose="020F0502020204030204" pitchFamily="34" charset="0"/>
                <a:cs typeface="Times New Roman" panose="02020603050405020304" pitchFamily="18" charset="0"/>
              </a:rPr>
              <a:t>Don’t yet go forward with the last questions about strategies – we will do that together after a few more slides.</a:t>
            </a:r>
            <a:endParaRPr lang="es-MX" dirty="0">
              <a:latin typeface="Calibri" panose="020F0502020204030204" pitchFamily="34" charset="0"/>
              <a:ea typeface="Calibri" panose="020F0502020204030204" pitchFamily="34" charset="0"/>
              <a:cs typeface="Times New Roman" panose="02020603050405020304" pitchFamily="18" charset="0"/>
            </a:endParaRPr>
          </a:p>
          <a:p>
            <a:endParaRPr lang="es-MX" dirty="0"/>
          </a:p>
        </p:txBody>
      </p:sp>
      <p:sp>
        <p:nvSpPr>
          <p:cNvPr id="4" name="Slide Number Placeholder 3"/>
          <p:cNvSpPr>
            <a:spLocks noGrp="1"/>
          </p:cNvSpPr>
          <p:nvPr>
            <p:ph type="sldNum" sz="quarter" idx="5"/>
          </p:nvPr>
        </p:nvSpPr>
        <p:spPr/>
        <p:txBody>
          <a:bodyPr/>
          <a:lstStyle/>
          <a:p>
            <a:fld id="{D4D33C43-0D9B-4423-84CB-916498BD3B09}" type="slidenum">
              <a:rPr lang="en-US" smtClean="0"/>
              <a:t>37</a:t>
            </a:fld>
            <a:endParaRPr lang="en-US" dirty="0"/>
          </a:p>
        </p:txBody>
      </p:sp>
    </p:spTree>
    <p:extLst>
      <p:ext uri="{BB962C8B-B14F-4D97-AF65-F5344CB8AC3E}">
        <p14:creationId xmlns:p14="http://schemas.microsoft.com/office/powerpoint/2010/main" val="33879959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Here are the results from a question about the most/least important assets that was included in a community survey conducted in summer of 2020. Think about how your priorities compare to the emerging priorities from the survey? What surprised you? (Rhetorical)</a:t>
            </a:r>
          </a:p>
        </p:txBody>
      </p:sp>
      <p:sp>
        <p:nvSpPr>
          <p:cNvPr id="4" name="Slide Number Placeholder 3"/>
          <p:cNvSpPr>
            <a:spLocks noGrp="1"/>
          </p:cNvSpPr>
          <p:nvPr>
            <p:ph type="sldNum" sz="quarter" idx="5"/>
          </p:nvPr>
        </p:nvSpPr>
        <p:spPr/>
        <p:txBody>
          <a:bodyPr/>
          <a:lstStyle/>
          <a:p>
            <a:fld id="{D4D33C43-0D9B-4423-84CB-916498BD3B09}" type="slidenum">
              <a:rPr lang="en-US" smtClean="0"/>
              <a:t>38</a:t>
            </a:fld>
            <a:endParaRPr lang="en-US" dirty="0"/>
          </a:p>
        </p:txBody>
      </p:sp>
    </p:spTree>
    <p:extLst>
      <p:ext uri="{BB962C8B-B14F-4D97-AF65-F5344CB8AC3E}">
        <p14:creationId xmlns:p14="http://schemas.microsoft.com/office/powerpoint/2010/main" val="41264669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771"/>
              </a:spcAft>
              <a:tabLst>
                <a:tab pos="440695" algn="l"/>
              </a:tabLst>
            </a:pPr>
            <a:r>
              <a:rPr lang="en-US" sz="1700" dirty="0">
                <a:latin typeface="Calibri" panose="020F0502020204030204" pitchFamily="34" charset="0"/>
                <a:ea typeface="Calibri" panose="020F0502020204030204" pitchFamily="34" charset="0"/>
                <a:cs typeface="Times New Roman" panose="02020603050405020304" pitchFamily="18" charset="0"/>
              </a:rPr>
              <a:t>So, we’ve established that we need at least $30M/year. This is way too much </a:t>
            </a:r>
            <a:r>
              <a:rPr lang="en-US" sz="1700" b="1" dirty="0">
                <a:latin typeface="Calibri" panose="020F0502020204030204" pitchFamily="34" charset="0"/>
                <a:ea typeface="Calibri" panose="020F0502020204030204" pitchFamily="34" charset="0"/>
                <a:cs typeface="Times New Roman" panose="02020603050405020304" pitchFamily="18" charset="0"/>
              </a:rPr>
              <a:t>to simply shift</a:t>
            </a:r>
            <a:r>
              <a:rPr lang="en-US" sz="1700" dirty="0">
                <a:latin typeface="Calibri" panose="020F0502020204030204" pitchFamily="34" charset="0"/>
                <a:ea typeface="Calibri" panose="020F0502020204030204" pitchFamily="34" charset="0"/>
                <a:cs typeface="Times New Roman" panose="02020603050405020304" pitchFamily="18" charset="0"/>
              </a:rPr>
              <a:t> existing City budget dollars around. We </a:t>
            </a:r>
            <a:r>
              <a:rPr lang="en-US" sz="1700" b="1" dirty="0">
                <a:latin typeface="Calibri" panose="020F0502020204030204" pitchFamily="34" charset="0"/>
                <a:ea typeface="Calibri" panose="020F0502020204030204" pitchFamily="34" charset="0"/>
                <a:cs typeface="Times New Roman" panose="02020603050405020304" pitchFamily="18" charset="0"/>
              </a:rPr>
              <a:t>all</a:t>
            </a:r>
            <a:r>
              <a:rPr lang="en-US" sz="1700" dirty="0">
                <a:latin typeface="Calibri" panose="020F0502020204030204" pitchFamily="34" charset="0"/>
                <a:ea typeface="Calibri" panose="020F0502020204030204" pitchFamily="34" charset="0"/>
                <a:cs typeface="Times New Roman" panose="02020603050405020304" pitchFamily="18" charset="0"/>
              </a:rPr>
              <a:t> will need to get involved in the tough choices ahead. </a:t>
            </a:r>
            <a:endParaRPr lang="es-MX" sz="17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4D33C43-0D9B-4423-84CB-916498BD3B09}" type="slidenum">
              <a:rPr lang="en-US" smtClean="0"/>
              <a:t>39</a:t>
            </a:fld>
            <a:endParaRPr lang="en-US" dirty="0"/>
          </a:p>
        </p:txBody>
      </p:sp>
    </p:spTree>
    <p:extLst>
      <p:ext uri="{BB962C8B-B14F-4D97-AF65-F5344CB8AC3E}">
        <p14:creationId xmlns:p14="http://schemas.microsoft.com/office/powerpoint/2010/main" val="93306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D33C43-0D9B-4423-84CB-916498BD3B09}" type="slidenum">
              <a:rPr lang="en-US" smtClean="0"/>
              <a:t>4</a:t>
            </a:fld>
            <a:endParaRPr lang="en-US" dirty="0"/>
          </a:p>
        </p:txBody>
      </p:sp>
    </p:spTree>
    <p:extLst>
      <p:ext uri="{BB962C8B-B14F-4D97-AF65-F5344CB8AC3E}">
        <p14:creationId xmlns:p14="http://schemas.microsoft.com/office/powerpoint/2010/main" val="20349562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p:txBody>
          <a:bodyPr/>
          <a:lstStyle/>
          <a:p>
            <a:pPr defTabSz="881390">
              <a:defRPr/>
            </a:pPr>
            <a:r>
              <a:rPr lang="en-US" dirty="0">
                <a:latin typeface="Calibri" panose="020F0502020204030204" pitchFamily="34" charset="0"/>
                <a:ea typeface="Calibri" panose="020F0502020204030204" pitchFamily="34" charset="0"/>
                <a:cs typeface="Times New Roman" panose="02020603050405020304" pitchFamily="18" charset="0"/>
              </a:rPr>
              <a:t>Moving forward, with community input, we need to understand the level support for these various strategies.</a:t>
            </a:r>
          </a:p>
          <a:p>
            <a:pPr defTabSz="881390">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220348" indent="-220348" defTabSz="881390">
              <a:buFontTx/>
              <a:buAutoNum type="alphaUcPeriod"/>
              <a:defRPr/>
            </a:pPr>
            <a:r>
              <a:rPr lang="en-US" dirty="0">
                <a:latin typeface="Calibri" panose="020F0502020204030204" pitchFamily="34" charset="0"/>
                <a:ea typeface="Calibri" panose="020F0502020204030204" pitchFamily="34" charset="0"/>
                <a:cs typeface="Times New Roman" panose="02020603050405020304" pitchFamily="18" charset="0"/>
              </a:rPr>
              <a:t>Focus only on repairs that bolster safe conditions.</a:t>
            </a:r>
          </a:p>
          <a:p>
            <a:pPr marL="220348" indent="-220348" defTabSz="881390">
              <a:buFontTx/>
              <a:buAutoNum type="alphaUcPeriod"/>
              <a:defRPr/>
            </a:pPr>
            <a:r>
              <a:rPr lang="en-US" dirty="0">
                <a:latin typeface="Calibri" panose="020F0502020204030204" pitchFamily="34" charset="0"/>
                <a:ea typeface="Calibri" panose="020F0502020204030204" pitchFamily="34" charset="0"/>
                <a:cs typeface="Times New Roman" panose="02020603050405020304" pitchFamily="18" charset="0"/>
              </a:rPr>
              <a:t>Should we expend staff resources to try to bring in new funding streams? </a:t>
            </a:r>
          </a:p>
          <a:p>
            <a:pPr marL="220348" indent="-220348" defTabSz="881390">
              <a:buFontTx/>
              <a:buAutoNum type="alphaUcPeriod"/>
              <a:defRPr/>
            </a:pPr>
            <a:r>
              <a:rPr lang="en-US" dirty="0">
                <a:latin typeface="Calibri" panose="020F0502020204030204" pitchFamily="34" charset="0"/>
                <a:ea typeface="Calibri" panose="020F0502020204030204" pitchFamily="34" charset="0"/>
                <a:cs typeface="Times New Roman" panose="02020603050405020304" pitchFamily="18" charset="0"/>
              </a:rPr>
              <a:t>Should we focus ultimately on assets most people use?</a:t>
            </a:r>
          </a:p>
          <a:p>
            <a:pPr marL="220348" indent="-220348" defTabSz="881390">
              <a:buFontTx/>
              <a:buAutoNum type="alphaUcPeriod"/>
              <a:defRPr/>
            </a:pPr>
            <a:r>
              <a:rPr lang="en-US" dirty="0">
                <a:latin typeface="Calibri" panose="020F0502020204030204" pitchFamily="34" charset="0"/>
                <a:ea typeface="Calibri" panose="020F0502020204030204" pitchFamily="34" charset="0"/>
                <a:cs typeface="Times New Roman" panose="02020603050405020304" pitchFamily="18" charset="0"/>
              </a:rPr>
              <a:t>Should we consider new revenue – i.e. new taxes or fees?</a:t>
            </a:r>
          </a:p>
          <a:p>
            <a:pPr marL="220348" indent="-220348" defTabSz="881390">
              <a:buFontTx/>
              <a:buAutoNum type="alphaUcPeriod"/>
              <a:defRPr/>
            </a:pPr>
            <a:r>
              <a:rPr lang="en-US" dirty="0">
                <a:latin typeface="Calibri" panose="020F0502020204030204" pitchFamily="34" charset="0"/>
                <a:ea typeface="Calibri" panose="020F0502020204030204" pitchFamily="34" charset="0"/>
                <a:cs typeface="Times New Roman" panose="02020603050405020304" pitchFamily="18" charset="0"/>
              </a:rPr>
              <a:t>Should we choose lower maintenance alternatives?</a:t>
            </a:r>
          </a:p>
          <a:p>
            <a:pPr marL="220348" indent="-220348" defTabSz="881390">
              <a:buFontTx/>
              <a:buAutoNum type="alphaUcPeriod"/>
              <a:defRPr/>
            </a:pPr>
            <a:r>
              <a:rPr lang="en-US" dirty="0">
                <a:latin typeface="Calibri" panose="020F0502020204030204" pitchFamily="34" charset="0"/>
                <a:ea typeface="Calibri" panose="020F0502020204030204" pitchFamily="34" charset="0"/>
                <a:cs typeface="Times New Roman" panose="02020603050405020304" pitchFamily="18" charset="0"/>
              </a:rPr>
              <a:t>Should we look for private partnerships (for- or non-profits) that can help the city manage and share costs? </a:t>
            </a:r>
          </a:p>
          <a:p>
            <a:pPr marL="220348" indent="-220348" defTabSz="881390">
              <a:buFontTx/>
              <a:buAutoNum type="alphaUcPeriod"/>
              <a:defRPr/>
            </a:pPr>
            <a:r>
              <a:rPr lang="en-US" dirty="0">
                <a:latin typeface="Calibri" panose="020F0502020204030204" pitchFamily="34" charset="0"/>
                <a:ea typeface="Calibri" panose="020F0502020204030204" pitchFamily="34" charset="0"/>
                <a:cs typeface="Times New Roman" panose="02020603050405020304" pitchFamily="18" charset="0"/>
              </a:rPr>
              <a:t>Should we let some non-essential assets go when they come to end of useful life.?</a:t>
            </a:r>
          </a:p>
          <a:p>
            <a:pPr marL="220348" indent="-220348" defTabSz="881390">
              <a:buFontTx/>
              <a:buAutoNum type="alphaUcPeriod"/>
              <a:defRPr/>
            </a:pPr>
            <a:r>
              <a:rPr lang="en-US" dirty="0">
                <a:latin typeface="Calibri" panose="020F0502020204030204" pitchFamily="34" charset="0"/>
                <a:ea typeface="Calibri" panose="020F0502020204030204" pitchFamily="34" charset="0"/>
                <a:cs typeface="Times New Roman" panose="02020603050405020304" pitchFamily="18" charset="0"/>
              </a:rPr>
              <a:t>Should we shift some costs to property owners that benefit from the asset directly?</a:t>
            </a:r>
          </a:p>
          <a:p>
            <a:pPr marL="220348" indent="-220348" defTabSz="881390">
              <a:buFontTx/>
              <a:buAutoNum type="alphaUcPeriod"/>
              <a:defRPr/>
            </a:pPr>
            <a:r>
              <a:rPr lang="en-US" dirty="0">
                <a:latin typeface="Calibri" panose="020F0502020204030204" pitchFamily="34" charset="0"/>
                <a:ea typeface="Calibri" panose="020F0502020204030204" pitchFamily="34" charset="0"/>
                <a:cs typeface="Times New Roman" panose="02020603050405020304" pitchFamily="18" charset="0"/>
              </a:rPr>
              <a:t>Should we put some assets up for sale?</a:t>
            </a:r>
          </a:p>
          <a:p>
            <a:pPr marL="220348" indent="-220348" defTabSz="881390">
              <a:buFontTx/>
              <a:buAutoNum type="alphaUcPeriod"/>
              <a:defRPr/>
            </a:pPr>
            <a:r>
              <a:rPr lang="en-US" dirty="0">
                <a:latin typeface="Calibri" panose="020F0502020204030204" pitchFamily="34" charset="0"/>
                <a:ea typeface="Calibri" panose="020F0502020204030204" pitchFamily="34" charset="0"/>
                <a:cs typeface="Times New Roman" panose="02020603050405020304" pitchFamily="18" charset="0"/>
              </a:rPr>
              <a:t>Should we reduce the level of maintenance? </a:t>
            </a:r>
          </a:p>
          <a:p>
            <a:pPr marL="220348" indent="-220348" defTabSz="881390">
              <a:buFontTx/>
              <a:buAutoNum type="alphaUcPeriod"/>
              <a:defRPr/>
            </a:pPr>
            <a:endParaRPr lang="en-US" altLang="en-US" dirty="0">
              <a:latin typeface="Calibri" panose="020F0502020204030204" pitchFamily="34" charset="0"/>
              <a:ea typeface="ＭＳ Ｐゴシック" panose="020B0600070205080204" pitchFamily="34" charset="-128"/>
              <a:cs typeface="Times New Roman" panose="02020603050405020304" pitchFamily="18" charset="0"/>
            </a:endParaRPr>
          </a:p>
          <a:p>
            <a:pPr defTabSz="881390">
              <a:defRPr/>
            </a:pPr>
            <a:r>
              <a:rPr lang="en-US" altLang="en-US" i="1" dirty="0">
                <a:latin typeface="Calibri" panose="020F0502020204030204" pitchFamily="34" charset="0"/>
                <a:ea typeface="ＭＳ Ｐゴシック" panose="020B0600070205080204" pitchFamily="34" charset="-128"/>
                <a:cs typeface="Times New Roman" panose="02020603050405020304" pitchFamily="18" charset="0"/>
              </a:rPr>
              <a:t>…This will be the final poll question but we’re going to talk about some alternatives in a couple of slides…</a:t>
            </a:r>
            <a:endParaRPr lang="en-US" altLang="en-US" i="1" dirty="0">
              <a:latin typeface="Arial" panose="020B0604020202020204" pitchFamily="34" charset="0"/>
              <a:ea typeface="ＭＳ Ｐゴシック" panose="020B0600070205080204" pitchFamily="34" charset="-128"/>
            </a:endParaRPr>
          </a:p>
        </p:txBody>
      </p:sp>
      <p:sp>
        <p:nvSpPr>
          <p:cNvPr id="3" name="Date Placeholder 2">
            <a:extLst>
              <a:ext uri="{FF2B5EF4-FFF2-40B4-BE49-F238E27FC236}">
                <a16:creationId xmlns:a16="http://schemas.microsoft.com/office/drawing/2014/main" id="{693646E9-FD12-4969-A46C-82229368F0FE}"/>
              </a:ext>
            </a:extLst>
          </p:cNvPr>
          <p:cNvSpPr>
            <a:spLocks noGrp="1"/>
          </p:cNvSpPr>
          <p:nvPr>
            <p:ph type="dt" idx="1"/>
          </p:nvPr>
        </p:nvSpPr>
        <p:spPr/>
        <p:txBody>
          <a:bodyPr/>
          <a:lstStyle/>
          <a:p>
            <a:pPr defTabSz="881390">
              <a:defRPr/>
            </a:pPr>
            <a:r>
              <a:rPr lang="en-US" sz="1200" dirty="0">
                <a:solidFill>
                  <a:prstClr val="black"/>
                </a:solidFill>
                <a:latin typeface="Calibri" panose="020F0502020204030204"/>
              </a:rPr>
              <a:t>2/24/2021</a:t>
            </a:r>
          </a:p>
        </p:txBody>
      </p:sp>
    </p:spTree>
    <p:extLst>
      <p:ext uri="{BB962C8B-B14F-4D97-AF65-F5344CB8AC3E}">
        <p14:creationId xmlns:p14="http://schemas.microsoft.com/office/powerpoint/2010/main" val="4821229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pPr defTabSz="881390">
              <a:defRPr/>
            </a:pPr>
            <a:fld id="{D4D33C43-0D9B-4423-84CB-916498BD3B09}" type="slidenum">
              <a:rPr lang="en-US">
                <a:solidFill>
                  <a:prstClr val="black"/>
                </a:solidFill>
                <a:latin typeface="Calibri" panose="020F0502020204030204"/>
              </a:rPr>
              <a:pPr defTabSz="881390">
                <a:defRPr/>
              </a:pPr>
              <a:t>41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015620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D33C43-0D9B-4423-84CB-916498BD3B09}" type="slidenum">
              <a:rPr lang="en-US" smtClean="0"/>
              <a:t>42</a:t>
            </a:fld>
            <a:endParaRPr lang="en-US" dirty="0"/>
          </a:p>
        </p:txBody>
      </p:sp>
    </p:spTree>
    <p:extLst>
      <p:ext uri="{BB962C8B-B14F-4D97-AF65-F5344CB8AC3E}">
        <p14:creationId xmlns:p14="http://schemas.microsoft.com/office/powerpoint/2010/main" val="20349562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D33C43-0D9B-4423-84CB-916498BD3B09}" type="slidenum">
              <a:rPr lang="en-US" smtClean="0"/>
              <a:t>43</a:t>
            </a:fld>
            <a:endParaRPr lang="en-US" dirty="0"/>
          </a:p>
        </p:txBody>
      </p:sp>
    </p:spTree>
    <p:extLst>
      <p:ext uri="{BB962C8B-B14F-4D97-AF65-F5344CB8AC3E}">
        <p14:creationId xmlns:p14="http://schemas.microsoft.com/office/powerpoint/2010/main" val="21224493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D33C43-0D9B-4423-84CB-916498BD3B09}" type="slidenum">
              <a:rPr lang="en-US" smtClean="0"/>
              <a:t>44</a:t>
            </a:fld>
            <a:endParaRPr lang="en-US" dirty="0"/>
          </a:p>
        </p:txBody>
      </p:sp>
    </p:spTree>
    <p:extLst>
      <p:ext uri="{BB962C8B-B14F-4D97-AF65-F5344CB8AC3E}">
        <p14:creationId xmlns:p14="http://schemas.microsoft.com/office/powerpoint/2010/main" val="19446860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D4D33C43-0D9B-4423-84CB-916498BD3B09}" type="slidenum">
              <a:rPr lang="en-US" smtClean="0"/>
              <a:t>45</a:t>
            </a:fld>
            <a:endParaRPr lang="en-US" dirty="0"/>
          </a:p>
        </p:txBody>
      </p:sp>
    </p:spTree>
    <p:extLst>
      <p:ext uri="{BB962C8B-B14F-4D97-AF65-F5344CB8AC3E}">
        <p14:creationId xmlns:p14="http://schemas.microsoft.com/office/powerpoint/2010/main" val="7821720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D33C43-0D9B-4423-84CB-916498BD3B09}" type="slidenum">
              <a:rPr lang="en-US" smtClean="0"/>
              <a:t>46</a:t>
            </a:fld>
            <a:endParaRPr lang="en-US" dirty="0"/>
          </a:p>
        </p:txBody>
      </p:sp>
    </p:spTree>
    <p:extLst>
      <p:ext uri="{BB962C8B-B14F-4D97-AF65-F5344CB8AC3E}">
        <p14:creationId xmlns:p14="http://schemas.microsoft.com/office/powerpoint/2010/main" val="2326882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D33C43-0D9B-4423-84CB-916498BD3B09}" type="slidenum">
              <a:rPr lang="en-US" smtClean="0"/>
              <a:t>47</a:t>
            </a:fld>
            <a:endParaRPr lang="en-US" dirty="0"/>
          </a:p>
        </p:txBody>
      </p:sp>
    </p:spTree>
    <p:extLst>
      <p:ext uri="{BB962C8B-B14F-4D97-AF65-F5344CB8AC3E}">
        <p14:creationId xmlns:p14="http://schemas.microsoft.com/office/powerpoint/2010/main" val="36535338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D33C43-0D9B-4423-84CB-916498BD3B09}" type="slidenum">
              <a:rPr lang="en-US" smtClean="0"/>
              <a:t>48</a:t>
            </a:fld>
            <a:endParaRPr lang="en-US" dirty="0"/>
          </a:p>
        </p:txBody>
      </p:sp>
    </p:spTree>
    <p:extLst>
      <p:ext uri="{BB962C8B-B14F-4D97-AF65-F5344CB8AC3E}">
        <p14:creationId xmlns:p14="http://schemas.microsoft.com/office/powerpoint/2010/main" val="41459320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D33C43-0D9B-4423-84CB-916498BD3B09}" type="slidenum">
              <a:rPr lang="en-US" smtClean="0"/>
              <a:t>49</a:t>
            </a:fld>
            <a:endParaRPr lang="en-US" dirty="0"/>
          </a:p>
        </p:txBody>
      </p:sp>
    </p:spTree>
    <p:extLst>
      <p:ext uri="{BB962C8B-B14F-4D97-AF65-F5344CB8AC3E}">
        <p14:creationId xmlns:p14="http://schemas.microsoft.com/office/powerpoint/2010/main" val="2034956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D33C43-0D9B-4423-84CB-916498BD3B09}" type="slidenum">
              <a:rPr lang="en-US" smtClean="0"/>
              <a:t>5</a:t>
            </a:fld>
            <a:endParaRPr lang="en-US" dirty="0"/>
          </a:p>
        </p:txBody>
      </p:sp>
    </p:spTree>
    <p:extLst>
      <p:ext uri="{BB962C8B-B14F-4D97-AF65-F5344CB8AC3E}">
        <p14:creationId xmlns:p14="http://schemas.microsoft.com/office/powerpoint/2010/main" val="39297707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D33C43-0D9B-4423-84CB-916498BD3B09}" type="slidenum">
              <a:rPr lang="en-US" smtClean="0"/>
              <a:t>50</a:t>
            </a:fld>
            <a:endParaRPr lang="en-US" dirty="0"/>
          </a:p>
        </p:txBody>
      </p:sp>
    </p:spTree>
    <p:extLst>
      <p:ext uri="{BB962C8B-B14F-4D97-AF65-F5344CB8AC3E}">
        <p14:creationId xmlns:p14="http://schemas.microsoft.com/office/powerpoint/2010/main" val="29931055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D33C43-0D9B-4423-84CB-916498BD3B09}" type="slidenum">
              <a:rPr lang="en-US" smtClean="0"/>
              <a:t>51</a:t>
            </a:fld>
            <a:endParaRPr lang="en-US" dirty="0"/>
          </a:p>
        </p:txBody>
      </p:sp>
    </p:spTree>
    <p:extLst>
      <p:ext uri="{BB962C8B-B14F-4D97-AF65-F5344CB8AC3E}">
        <p14:creationId xmlns:p14="http://schemas.microsoft.com/office/powerpoint/2010/main" val="3357796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D33C43-0D9B-4423-84CB-916498BD3B09}" type="slidenum">
              <a:rPr lang="en-US" smtClean="0"/>
              <a:t>6</a:t>
            </a:fld>
            <a:endParaRPr lang="en-US" dirty="0"/>
          </a:p>
        </p:txBody>
      </p:sp>
    </p:spTree>
    <p:extLst>
      <p:ext uri="{BB962C8B-B14F-4D97-AF65-F5344CB8AC3E}">
        <p14:creationId xmlns:p14="http://schemas.microsoft.com/office/powerpoint/2010/main" val="3207535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D33C43-0D9B-4423-84CB-916498BD3B09}" type="slidenum">
              <a:rPr lang="en-US" smtClean="0"/>
              <a:t>7</a:t>
            </a:fld>
            <a:endParaRPr lang="en-US" dirty="0"/>
          </a:p>
        </p:txBody>
      </p:sp>
    </p:spTree>
    <p:extLst>
      <p:ext uri="{BB962C8B-B14F-4D97-AF65-F5344CB8AC3E}">
        <p14:creationId xmlns:p14="http://schemas.microsoft.com/office/powerpoint/2010/main" val="841657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D33C43-0D9B-4423-84CB-916498BD3B09}" type="slidenum">
              <a:rPr lang="en-US" smtClean="0"/>
              <a:t>8</a:t>
            </a:fld>
            <a:endParaRPr lang="en-US" dirty="0"/>
          </a:p>
        </p:txBody>
      </p:sp>
    </p:spTree>
    <p:extLst>
      <p:ext uri="{BB962C8B-B14F-4D97-AF65-F5344CB8AC3E}">
        <p14:creationId xmlns:p14="http://schemas.microsoft.com/office/powerpoint/2010/main" val="2034956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700" dirty="0">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4D33C43-0D9B-4423-84CB-916498BD3B09}" type="slidenum">
              <a:rPr lang="en-US" smtClean="0"/>
              <a:t>9</a:t>
            </a:fld>
            <a:endParaRPr lang="en-US" dirty="0"/>
          </a:p>
        </p:txBody>
      </p:sp>
    </p:spTree>
    <p:extLst>
      <p:ext uri="{BB962C8B-B14F-4D97-AF65-F5344CB8AC3E}">
        <p14:creationId xmlns:p14="http://schemas.microsoft.com/office/powerpoint/2010/main" val="9807829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2.JP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2133DD-9C64-1A43-9CDE-D0830EAD2B4F}"/>
              </a:ext>
            </a:extLst>
          </p:cNvPr>
          <p:cNvSpPr/>
          <p:nvPr userDrawn="1"/>
        </p:nvSpPr>
        <p:spPr>
          <a:xfrm>
            <a:off x="0" y="0"/>
            <a:ext cx="12192000" cy="6858000"/>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4912265D-A25C-7946-A6D4-2AAB34AAA041}"/>
              </a:ext>
            </a:extLst>
          </p:cNvPr>
          <p:cNvSpPr>
            <a:spLocks noGrp="1"/>
          </p:cNvSpPr>
          <p:nvPr>
            <p:ph type="subTitle" idx="1" hasCustomPrompt="1"/>
          </p:nvPr>
        </p:nvSpPr>
        <p:spPr>
          <a:xfrm>
            <a:off x="1013090" y="5264177"/>
            <a:ext cx="7665720" cy="581038"/>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Wednesday, February 12, 2020</a:t>
            </a:r>
          </a:p>
        </p:txBody>
      </p:sp>
      <p:sp>
        <p:nvSpPr>
          <p:cNvPr id="2" name="Title 1">
            <a:extLst>
              <a:ext uri="{FF2B5EF4-FFF2-40B4-BE49-F238E27FC236}">
                <a16:creationId xmlns:a16="http://schemas.microsoft.com/office/drawing/2014/main" id="{D2E8CA54-9622-CC49-8882-4AB28504AAEA}"/>
              </a:ext>
            </a:extLst>
          </p:cNvPr>
          <p:cNvSpPr>
            <a:spLocks noGrp="1"/>
          </p:cNvSpPr>
          <p:nvPr>
            <p:ph type="ctrTitle" hasCustomPrompt="1"/>
          </p:nvPr>
        </p:nvSpPr>
        <p:spPr>
          <a:xfrm>
            <a:off x="980039" y="3481654"/>
            <a:ext cx="6935918" cy="1762479"/>
          </a:xfrm>
        </p:spPr>
        <p:txBody>
          <a:bodyPr anchor="b">
            <a:normAutofit/>
          </a:bodyPr>
          <a:lstStyle>
            <a:lvl1pPr algn="l">
              <a:defRPr sz="4000">
                <a:solidFill>
                  <a:schemeClr val="bg1"/>
                </a:solidFill>
              </a:defRPr>
            </a:lvl1pPr>
          </a:lstStyle>
          <a:p>
            <a:r>
              <a:rPr lang="en-US" dirty="0"/>
              <a:t>Livermore Asset Management Program: CAMP Committee Meeting</a:t>
            </a:r>
          </a:p>
        </p:txBody>
      </p:sp>
      <p:pic>
        <p:nvPicPr>
          <p:cNvPr id="10" name="Graphic 9">
            <a:extLst>
              <a:ext uri="{FF2B5EF4-FFF2-40B4-BE49-F238E27FC236}">
                <a16:creationId xmlns:a16="http://schemas.microsoft.com/office/drawing/2014/main" id="{7F2497FE-55E5-0444-B933-85C467F24FD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5203"/>
          <a:stretch/>
        </p:blipFill>
        <p:spPr>
          <a:xfrm>
            <a:off x="8123221" y="847925"/>
            <a:ext cx="3296006" cy="6010075"/>
          </a:xfrm>
          <a:prstGeom prst="rect">
            <a:avLst/>
          </a:prstGeom>
        </p:spPr>
      </p:pic>
    </p:spTree>
    <p:extLst>
      <p:ext uri="{BB962C8B-B14F-4D97-AF65-F5344CB8AC3E}">
        <p14:creationId xmlns:p14="http://schemas.microsoft.com/office/powerpoint/2010/main" val="429073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D712-D887-BD49-ADE2-47A27B8035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BB9399-3384-1F45-A493-8287D034BEF8}"/>
              </a:ext>
            </a:extLst>
          </p:cNvPr>
          <p:cNvSpPr>
            <a:spLocks noGrp="1"/>
          </p:cNvSpPr>
          <p:nvPr>
            <p:ph idx="1"/>
          </p:nvPr>
        </p:nvSpPr>
        <p:spPr/>
        <p:txBody>
          <a:bodyPr>
            <a:no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04873634-3E5D-B647-8865-25162A2D28F6}"/>
              </a:ext>
            </a:extLst>
          </p:cNvPr>
          <p:cNvSpPr/>
          <p:nvPr userDrawn="1"/>
        </p:nvSpPr>
        <p:spPr>
          <a:xfrm>
            <a:off x="0" y="0"/>
            <a:ext cx="12192000" cy="365125"/>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463B4E57-ABCC-6F41-A5D6-57746581D1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9366" y="5815999"/>
            <a:ext cx="776176" cy="776176"/>
          </a:xfrm>
          <a:prstGeom prst="rect">
            <a:avLst/>
          </a:prstGeom>
        </p:spPr>
      </p:pic>
    </p:spTree>
    <p:extLst>
      <p:ext uri="{BB962C8B-B14F-4D97-AF65-F5344CB8AC3E}">
        <p14:creationId xmlns:p14="http://schemas.microsoft.com/office/powerpoint/2010/main" val="3343609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0949AC-00FA-8B4F-B453-0B86F00E1247}"/>
              </a:ext>
            </a:extLst>
          </p:cNvPr>
          <p:cNvSpPr/>
          <p:nvPr userDrawn="1"/>
        </p:nvSpPr>
        <p:spPr>
          <a:xfrm>
            <a:off x="0" y="0"/>
            <a:ext cx="12192000" cy="6858000"/>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8BFA4DD9-C3C8-3242-9D9A-E25E1C8E1E2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5203"/>
          <a:stretch/>
        </p:blipFill>
        <p:spPr>
          <a:xfrm>
            <a:off x="1080582" y="619861"/>
            <a:ext cx="3421080" cy="6238140"/>
          </a:xfrm>
          <a:prstGeom prst="rect">
            <a:avLst/>
          </a:prstGeom>
        </p:spPr>
      </p:pic>
      <p:sp>
        <p:nvSpPr>
          <p:cNvPr id="2" name="Title 1">
            <a:extLst>
              <a:ext uri="{FF2B5EF4-FFF2-40B4-BE49-F238E27FC236}">
                <a16:creationId xmlns:a16="http://schemas.microsoft.com/office/drawing/2014/main" id="{878E70D9-38AE-8A48-94B2-ED6A883D256D}"/>
              </a:ext>
            </a:extLst>
          </p:cNvPr>
          <p:cNvSpPr>
            <a:spLocks noGrp="1"/>
          </p:cNvSpPr>
          <p:nvPr>
            <p:ph type="title" hasCustomPrompt="1"/>
          </p:nvPr>
        </p:nvSpPr>
        <p:spPr>
          <a:xfrm>
            <a:off x="4483983" y="2967038"/>
            <a:ext cx="6163310" cy="2852737"/>
          </a:xfrm>
        </p:spPr>
        <p:txBody>
          <a:bodyPr anchor="b">
            <a:noAutofit/>
          </a:bodyPr>
          <a:lstStyle>
            <a:lvl1pPr algn="r">
              <a:defRPr sz="5000">
                <a:solidFill>
                  <a:schemeClr val="bg1"/>
                </a:solidFill>
              </a:defRPr>
            </a:lvl1pPr>
          </a:lstStyle>
          <a:p>
            <a:r>
              <a:rPr lang="en-US" dirty="0"/>
              <a:t>Welcome and Introductions</a:t>
            </a:r>
          </a:p>
        </p:txBody>
      </p:sp>
    </p:spTree>
    <p:extLst>
      <p:ext uri="{BB962C8B-B14F-4D97-AF65-F5344CB8AC3E}">
        <p14:creationId xmlns:p14="http://schemas.microsoft.com/office/powerpoint/2010/main" val="4268563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60325-ED16-064D-A086-F3B4C0D771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987071-D524-FE4E-902B-8523D4F32DDD}"/>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DC95BDF-E57E-A245-B8D9-74198C78CB29}"/>
              </a:ext>
            </a:extLst>
          </p:cNvPr>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4B608112-14D0-0449-BED8-EA08FA3A351B}"/>
              </a:ext>
            </a:extLst>
          </p:cNvPr>
          <p:cNvSpPr/>
          <p:nvPr userDrawn="1"/>
        </p:nvSpPr>
        <p:spPr>
          <a:xfrm>
            <a:off x="0" y="0"/>
            <a:ext cx="12192000" cy="365125"/>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357200D9-2623-5D4A-B5FB-EF403BF77A8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9366" y="5815999"/>
            <a:ext cx="776176" cy="776176"/>
          </a:xfrm>
          <a:prstGeom prst="rect">
            <a:avLst/>
          </a:prstGeom>
        </p:spPr>
      </p:pic>
    </p:spTree>
    <p:extLst>
      <p:ext uri="{BB962C8B-B14F-4D97-AF65-F5344CB8AC3E}">
        <p14:creationId xmlns:p14="http://schemas.microsoft.com/office/powerpoint/2010/main" val="2141890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5C943-02EC-8B45-8230-2FE1306D45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CD2791-225A-3A49-8EDC-4CE3A5E394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160A91-10BF-DD48-8558-C8AB056E2CE5}"/>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8E19009-3D31-A248-AE2C-3BBCE98D24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CE9A81-FFB8-9443-88CF-65BACD5ACF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EBD9E84D-A56C-5048-9EAA-AF4065B0A825}"/>
              </a:ext>
            </a:extLst>
          </p:cNvPr>
          <p:cNvSpPr/>
          <p:nvPr userDrawn="1"/>
        </p:nvSpPr>
        <p:spPr>
          <a:xfrm>
            <a:off x="0" y="0"/>
            <a:ext cx="12192000" cy="365125"/>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A45C34CB-962A-034D-8092-985BF01E47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9366" y="5815999"/>
            <a:ext cx="776176" cy="776176"/>
          </a:xfrm>
          <a:prstGeom prst="rect">
            <a:avLst/>
          </a:prstGeom>
        </p:spPr>
      </p:pic>
    </p:spTree>
    <p:extLst>
      <p:ext uri="{BB962C8B-B14F-4D97-AF65-F5344CB8AC3E}">
        <p14:creationId xmlns:p14="http://schemas.microsoft.com/office/powerpoint/2010/main" val="1211582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2BB08-A832-FC45-A52E-7A1B4190F523}"/>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F0D947E2-6706-5641-97DA-69B1DCA2B164}"/>
              </a:ext>
            </a:extLst>
          </p:cNvPr>
          <p:cNvSpPr/>
          <p:nvPr userDrawn="1"/>
        </p:nvSpPr>
        <p:spPr>
          <a:xfrm>
            <a:off x="0" y="0"/>
            <a:ext cx="12192000" cy="365125"/>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B93C667C-BF77-7D44-8BD9-69B31A5146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9366" y="5815999"/>
            <a:ext cx="776176" cy="776176"/>
          </a:xfrm>
          <a:prstGeom prst="rect">
            <a:avLst/>
          </a:prstGeom>
        </p:spPr>
      </p:pic>
    </p:spTree>
    <p:extLst>
      <p:ext uri="{BB962C8B-B14F-4D97-AF65-F5344CB8AC3E}">
        <p14:creationId xmlns:p14="http://schemas.microsoft.com/office/powerpoint/2010/main" val="1763913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F30D11-8762-8F46-A904-851C1D34606E}"/>
              </a:ext>
            </a:extLst>
          </p:cNvPr>
          <p:cNvSpPr/>
          <p:nvPr userDrawn="1"/>
        </p:nvSpPr>
        <p:spPr>
          <a:xfrm>
            <a:off x="0" y="0"/>
            <a:ext cx="12192000" cy="365125"/>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34226982-5915-BD4C-9EF4-6C443EF1152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9366" y="5815999"/>
            <a:ext cx="776176" cy="776176"/>
          </a:xfrm>
          <a:prstGeom prst="rect">
            <a:avLst/>
          </a:prstGeom>
        </p:spPr>
      </p:pic>
    </p:spTree>
    <p:extLst>
      <p:ext uri="{BB962C8B-B14F-4D97-AF65-F5344CB8AC3E}">
        <p14:creationId xmlns:p14="http://schemas.microsoft.com/office/powerpoint/2010/main" val="3842486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Fully Blank">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200FB21-C01D-E344-9316-D6CB81C07C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9366" y="5815999"/>
            <a:ext cx="776176" cy="776176"/>
          </a:xfrm>
          <a:prstGeom prst="rect">
            <a:avLst/>
          </a:prstGeom>
        </p:spPr>
      </p:pic>
    </p:spTree>
    <p:extLst>
      <p:ext uri="{BB962C8B-B14F-4D97-AF65-F5344CB8AC3E}">
        <p14:creationId xmlns:p14="http://schemas.microsoft.com/office/powerpoint/2010/main" val="585038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4461AB-C0D6-714D-A467-E1FAF2BF176B}"/>
              </a:ext>
            </a:extLst>
          </p:cNvPr>
          <p:cNvSpPr/>
          <p:nvPr userDrawn="1"/>
        </p:nvSpPr>
        <p:spPr>
          <a:xfrm>
            <a:off x="0" y="0"/>
            <a:ext cx="12192000" cy="6858000"/>
          </a:xfrm>
          <a:prstGeom prst="rect">
            <a:avLst/>
          </a:prstGeom>
          <a:solidFill>
            <a:srgbClr val="385C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125869BB-5851-CF42-9B9C-6CA6EA113E3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039" t="11727" r="-7039" b="11727"/>
          <a:stretch/>
        </p:blipFill>
        <p:spPr>
          <a:xfrm>
            <a:off x="985727" y="0"/>
            <a:ext cx="10220546" cy="6858001"/>
          </a:xfrm>
          <a:prstGeom prst="rect">
            <a:avLst/>
          </a:prstGeom>
        </p:spPr>
      </p:pic>
      <p:pic>
        <p:nvPicPr>
          <p:cNvPr id="11" name="Graphic 10">
            <a:extLst>
              <a:ext uri="{FF2B5EF4-FFF2-40B4-BE49-F238E27FC236}">
                <a16:creationId xmlns:a16="http://schemas.microsoft.com/office/drawing/2014/main" id="{035968FB-9D50-2E41-8F47-DA4DEDEC8C9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139366" y="5815999"/>
            <a:ext cx="776176" cy="776176"/>
          </a:xfrm>
          <a:prstGeom prst="rect">
            <a:avLst/>
          </a:prstGeom>
        </p:spPr>
      </p:pic>
    </p:spTree>
    <p:extLst>
      <p:ext uri="{BB962C8B-B14F-4D97-AF65-F5344CB8AC3E}">
        <p14:creationId xmlns:p14="http://schemas.microsoft.com/office/powerpoint/2010/main" val="565285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D712-D887-BD49-ADE2-47A27B8035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BB9399-3384-1F45-A493-8287D034BEF8}"/>
              </a:ext>
            </a:extLst>
          </p:cNvPr>
          <p:cNvSpPr>
            <a:spLocks noGrp="1"/>
          </p:cNvSpPr>
          <p:nvPr>
            <p:ph idx="1"/>
          </p:nvPr>
        </p:nvSpPr>
        <p:spPr/>
        <p:txBody>
          <a:bodyPr>
            <a:no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2200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42AFB6-C0DC-6145-9658-975CC731385C}"/>
              </a:ext>
            </a:extLst>
          </p:cNvPr>
          <p:cNvSpPr/>
          <p:nvPr userDrawn="1"/>
        </p:nvSpPr>
        <p:spPr>
          <a:xfrm>
            <a:off x="0" y="0"/>
            <a:ext cx="12192000" cy="6858000"/>
          </a:xfrm>
          <a:prstGeom prst="rect">
            <a:avLst/>
          </a:prstGeom>
          <a:solidFill>
            <a:srgbClr val="385C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8E70D9-38AE-8A48-94B2-ED6A883D256D}"/>
              </a:ext>
            </a:extLst>
          </p:cNvPr>
          <p:cNvSpPr>
            <a:spLocks noGrp="1"/>
          </p:cNvSpPr>
          <p:nvPr>
            <p:ph type="title" hasCustomPrompt="1"/>
          </p:nvPr>
        </p:nvSpPr>
        <p:spPr>
          <a:xfrm>
            <a:off x="4645951" y="2967038"/>
            <a:ext cx="6163310" cy="2852737"/>
          </a:xfrm>
        </p:spPr>
        <p:txBody>
          <a:bodyPr anchor="b">
            <a:noAutofit/>
          </a:bodyPr>
          <a:lstStyle>
            <a:lvl1pPr algn="r">
              <a:defRPr sz="5000">
                <a:solidFill>
                  <a:schemeClr val="bg1"/>
                </a:solidFill>
              </a:defRPr>
            </a:lvl1pPr>
          </a:lstStyle>
          <a:p>
            <a:r>
              <a:rPr lang="en-US" dirty="0"/>
              <a:t>Welcome and Introductions</a:t>
            </a:r>
          </a:p>
        </p:txBody>
      </p:sp>
      <p:pic>
        <p:nvPicPr>
          <p:cNvPr id="10" name="Graphic 9">
            <a:extLst>
              <a:ext uri="{FF2B5EF4-FFF2-40B4-BE49-F238E27FC236}">
                <a16:creationId xmlns:a16="http://schemas.microsoft.com/office/drawing/2014/main" id="{9B6B23C2-1274-2842-9C39-0E8A1326B4A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7889"/>
          <a:stretch/>
        </p:blipFill>
        <p:spPr>
          <a:xfrm>
            <a:off x="874106" y="496802"/>
            <a:ext cx="3590290" cy="6361198"/>
          </a:xfrm>
          <a:prstGeom prst="rect">
            <a:avLst/>
          </a:prstGeom>
        </p:spPr>
      </p:pic>
    </p:spTree>
    <p:extLst>
      <p:ext uri="{BB962C8B-B14F-4D97-AF65-F5344CB8AC3E}">
        <p14:creationId xmlns:p14="http://schemas.microsoft.com/office/powerpoint/2010/main" val="3710195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60325-ED16-064D-A086-F3B4C0D771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987071-D524-FE4E-902B-8523D4F32DDD}"/>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DC95BDF-E57E-A245-B8D9-74198C78CB29}"/>
              </a:ext>
            </a:extLst>
          </p:cNvPr>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1191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5C943-02EC-8B45-8230-2FE1306D45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CD2791-225A-3A49-8EDC-4CE3A5E394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160A91-10BF-DD48-8558-C8AB056E2CE5}"/>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8E19009-3D31-A248-AE2C-3BBCE98D24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CE9A81-FFB8-9443-88CF-65BACD5ACF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2925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2BB08-A832-FC45-A52E-7A1B4190F52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39590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171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4461AB-C0D6-714D-A467-E1FAF2BF176B}"/>
              </a:ext>
            </a:extLst>
          </p:cNvPr>
          <p:cNvSpPr/>
          <p:nvPr userDrawn="1"/>
        </p:nvSpPr>
        <p:spPr>
          <a:xfrm>
            <a:off x="0" y="0"/>
            <a:ext cx="12192000" cy="6858000"/>
          </a:xfrm>
          <a:prstGeom prst="rect">
            <a:avLst/>
          </a:prstGeom>
          <a:solidFill>
            <a:srgbClr val="385C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125869BB-5851-CF42-9B9C-6CA6EA113E3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039" t="11727" r="-7039" b="11727"/>
          <a:stretch/>
        </p:blipFill>
        <p:spPr>
          <a:xfrm>
            <a:off x="985727" y="0"/>
            <a:ext cx="10220546" cy="6858001"/>
          </a:xfrm>
          <a:prstGeom prst="rect">
            <a:avLst/>
          </a:prstGeom>
        </p:spPr>
      </p:pic>
      <p:pic>
        <p:nvPicPr>
          <p:cNvPr id="11" name="Graphic 10">
            <a:extLst>
              <a:ext uri="{FF2B5EF4-FFF2-40B4-BE49-F238E27FC236}">
                <a16:creationId xmlns:a16="http://schemas.microsoft.com/office/drawing/2014/main" id="{035968FB-9D50-2E41-8F47-DA4DEDEC8C9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139366" y="5815999"/>
            <a:ext cx="776176" cy="776176"/>
          </a:xfrm>
          <a:prstGeom prst="rect">
            <a:avLst/>
          </a:prstGeom>
        </p:spPr>
      </p:pic>
    </p:spTree>
    <p:extLst>
      <p:ext uri="{BB962C8B-B14F-4D97-AF65-F5344CB8AC3E}">
        <p14:creationId xmlns:p14="http://schemas.microsoft.com/office/powerpoint/2010/main" val="3234015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F877BBC-3751-9D49-B1C4-85411C5A0356}"/>
              </a:ext>
            </a:extLst>
          </p:cNvPr>
          <p:cNvSpPr/>
          <p:nvPr userDrawn="1"/>
        </p:nvSpPr>
        <p:spPr>
          <a:xfrm>
            <a:off x="0" y="1945758"/>
            <a:ext cx="12192000" cy="4912242"/>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3910A2FD-FB75-7642-BBCA-967B1F9DFDC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5203"/>
          <a:stretch/>
        </p:blipFill>
        <p:spPr>
          <a:xfrm>
            <a:off x="315972" y="2143648"/>
            <a:ext cx="2585415" cy="4714352"/>
          </a:xfrm>
          <a:prstGeom prst="rect">
            <a:avLst/>
          </a:prstGeom>
        </p:spPr>
      </p:pic>
      <p:pic>
        <p:nvPicPr>
          <p:cNvPr id="11" name="Picture 10" descr="A close up of a sign&#10;&#10;Description automatically generated">
            <a:extLst>
              <a:ext uri="{FF2B5EF4-FFF2-40B4-BE49-F238E27FC236}">
                <a16:creationId xmlns:a16="http://schemas.microsoft.com/office/drawing/2014/main" id="{7273C4FA-65B2-394C-9D40-D6C4B97F957C}"/>
              </a:ext>
            </a:extLst>
          </p:cNvPr>
          <p:cNvPicPr>
            <a:picLocks noChangeAspect="1"/>
          </p:cNvPicPr>
          <p:nvPr userDrawn="1"/>
        </p:nvPicPr>
        <p:blipFill>
          <a:blip r:embed="rId4"/>
          <a:stretch>
            <a:fillRect/>
          </a:stretch>
        </p:blipFill>
        <p:spPr>
          <a:xfrm>
            <a:off x="1013090" y="623794"/>
            <a:ext cx="3208036" cy="748543"/>
          </a:xfrm>
          <a:prstGeom prst="rect">
            <a:avLst/>
          </a:prstGeom>
        </p:spPr>
      </p:pic>
      <p:sp>
        <p:nvSpPr>
          <p:cNvPr id="3" name="Subtitle 2">
            <a:extLst>
              <a:ext uri="{FF2B5EF4-FFF2-40B4-BE49-F238E27FC236}">
                <a16:creationId xmlns:a16="http://schemas.microsoft.com/office/drawing/2014/main" id="{4912265D-A25C-7946-A6D4-2AAB34AAA041}"/>
              </a:ext>
            </a:extLst>
          </p:cNvPr>
          <p:cNvSpPr>
            <a:spLocks noGrp="1"/>
          </p:cNvSpPr>
          <p:nvPr>
            <p:ph type="subTitle" idx="1" hasCustomPrompt="1"/>
          </p:nvPr>
        </p:nvSpPr>
        <p:spPr>
          <a:xfrm>
            <a:off x="1013090" y="5264177"/>
            <a:ext cx="7665720" cy="581038"/>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Day of week, Month Day, 2021</a:t>
            </a:r>
          </a:p>
        </p:txBody>
      </p:sp>
      <p:sp>
        <p:nvSpPr>
          <p:cNvPr id="2" name="Title 1">
            <a:extLst>
              <a:ext uri="{FF2B5EF4-FFF2-40B4-BE49-F238E27FC236}">
                <a16:creationId xmlns:a16="http://schemas.microsoft.com/office/drawing/2014/main" id="{D2E8CA54-9622-CC49-8882-4AB28504AAEA}"/>
              </a:ext>
            </a:extLst>
          </p:cNvPr>
          <p:cNvSpPr>
            <a:spLocks noGrp="1"/>
          </p:cNvSpPr>
          <p:nvPr>
            <p:ph type="ctrTitle" hasCustomPrompt="1"/>
          </p:nvPr>
        </p:nvSpPr>
        <p:spPr>
          <a:xfrm>
            <a:off x="980039" y="3481654"/>
            <a:ext cx="6935918" cy="1762479"/>
          </a:xfrm>
        </p:spPr>
        <p:txBody>
          <a:bodyPr anchor="b">
            <a:normAutofit/>
          </a:bodyPr>
          <a:lstStyle>
            <a:lvl1pPr algn="l">
              <a:defRPr sz="4000">
                <a:solidFill>
                  <a:schemeClr val="bg1"/>
                </a:solidFill>
              </a:defRPr>
            </a:lvl1pPr>
          </a:lstStyle>
          <a:p>
            <a:r>
              <a:rPr lang="en-US" dirty="0"/>
              <a:t>Livermore Asset Management Program: Community Briefings</a:t>
            </a:r>
          </a:p>
        </p:txBody>
      </p:sp>
      <p:pic>
        <p:nvPicPr>
          <p:cNvPr id="5" name="Picture 4" descr="A flag on a pole in front of a building&#10;&#10;Description automatically generated with low confidence">
            <a:extLst>
              <a:ext uri="{FF2B5EF4-FFF2-40B4-BE49-F238E27FC236}">
                <a16:creationId xmlns:a16="http://schemas.microsoft.com/office/drawing/2014/main" id="{11C9D97A-86F5-8248-AD52-C8613C3EC88A}"/>
              </a:ext>
            </a:extLst>
          </p:cNvPr>
          <p:cNvPicPr>
            <a:picLocks/>
          </p:cNvPicPr>
          <p:nvPr userDrawn="1"/>
        </p:nvPicPr>
        <p:blipFill rotWithShape="1">
          <a:blip r:embed="rId5"/>
          <a:srcRect l="14710" t="1085" r="8512" b="2975"/>
          <a:stretch/>
        </p:blipFill>
        <p:spPr>
          <a:xfrm>
            <a:off x="7081286" y="-1152999"/>
            <a:ext cx="5668456" cy="5666626"/>
          </a:xfrm>
          <a:prstGeom prst="ellipse">
            <a:avLst/>
          </a:prstGeom>
          <a:ln w="101600">
            <a:solidFill>
              <a:srgbClr val="385C7F"/>
            </a:solidFill>
          </a:ln>
        </p:spPr>
      </p:pic>
    </p:spTree>
    <p:extLst>
      <p:ext uri="{BB962C8B-B14F-4D97-AF65-F5344CB8AC3E}">
        <p14:creationId xmlns:p14="http://schemas.microsoft.com/office/powerpoint/2010/main" val="3973336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A52BE2-2AC7-354F-B870-6B75CE60CB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0CC9F26E-A045-8341-9622-9E551BFABBF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close up of a sign&#10;&#10;Description automatically generated">
            <a:extLst>
              <a:ext uri="{FF2B5EF4-FFF2-40B4-BE49-F238E27FC236}">
                <a16:creationId xmlns:a16="http://schemas.microsoft.com/office/drawing/2014/main" id="{ED35B884-D94C-1D47-8929-5FE29C60C6A8}"/>
              </a:ext>
            </a:extLst>
          </p:cNvPr>
          <p:cNvPicPr>
            <a:picLocks noChangeAspect="1"/>
          </p:cNvPicPr>
          <p:nvPr userDrawn="1"/>
        </p:nvPicPr>
        <p:blipFill>
          <a:blip r:embed="rId10"/>
          <a:stretch>
            <a:fillRect/>
          </a:stretch>
        </p:blipFill>
        <p:spPr>
          <a:xfrm>
            <a:off x="10241952" y="6268177"/>
            <a:ext cx="1685364" cy="393252"/>
          </a:xfrm>
          <a:prstGeom prst="rect">
            <a:avLst/>
          </a:prstGeom>
        </p:spPr>
      </p:pic>
      <p:sp>
        <p:nvSpPr>
          <p:cNvPr id="9" name="Rectangle 8">
            <a:extLst>
              <a:ext uri="{FF2B5EF4-FFF2-40B4-BE49-F238E27FC236}">
                <a16:creationId xmlns:a16="http://schemas.microsoft.com/office/drawing/2014/main" id="{876B70D9-A64B-D040-985E-3A83B4EF4E66}"/>
              </a:ext>
            </a:extLst>
          </p:cNvPr>
          <p:cNvSpPr/>
          <p:nvPr userDrawn="1"/>
        </p:nvSpPr>
        <p:spPr>
          <a:xfrm>
            <a:off x="0" y="0"/>
            <a:ext cx="12192000" cy="365125"/>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12577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3500" b="1" kern="1200">
          <a:solidFill>
            <a:srgbClr val="385C7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385C7F"/>
        </a:buClr>
        <a:buFont typeface="Arial" panose="020B0604020202020204" pitchFamily="34" charset="0"/>
        <a:buChar char="•"/>
        <a:defRPr sz="2500" b="0" i="0" kern="12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rgbClr val="385C7F"/>
        </a:buClr>
        <a:buFont typeface="Arial" panose="020B0604020202020204" pitchFamily="34" charset="0"/>
        <a:buChar char="•"/>
        <a:defRPr sz="2500" b="0" i="0" kern="1200">
          <a:solidFill>
            <a:schemeClr val="tx1"/>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rgbClr val="385C7F"/>
        </a:buClr>
        <a:buFont typeface="Arial" panose="020B0604020202020204" pitchFamily="34" charset="0"/>
        <a:buChar char="•"/>
        <a:defRPr sz="2000" b="0" i="0" kern="1200">
          <a:solidFill>
            <a:schemeClr val="tx1"/>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rgbClr val="385C7F"/>
        </a:buClr>
        <a:buFont typeface="Arial" panose="020B0604020202020204" pitchFamily="34" charset="0"/>
        <a:buChar char="•"/>
        <a:defRPr sz="1800" b="0" i="0" kern="1200">
          <a:solidFill>
            <a:schemeClr val="tx1"/>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rgbClr val="385C7F"/>
        </a:buClr>
        <a:buFont typeface="Arial" panose="020B0604020202020204" pitchFamily="34" charset="0"/>
        <a:buChar char="•"/>
        <a:defRPr sz="1800" b="0" i="0" kern="1200">
          <a:solidFill>
            <a:schemeClr val="tx1"/>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A52BE2-2AC7-354F-B870-6B75CE60CB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0CC9F26E-A045-8341-9622-9E551BFABBF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9912524"/>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Lst>
  <p:txStyles>
    <p:titleStyle>
      <a:lvl1pPr algn="l" defTabSz="914400" rtl="0" eaLnBrk="1" latinLnBrk="0" hangingPunct="1">
        <a:lnSpc>
          <a:spcPct val="90000"/>
        </a:lnSpc>
        <a:spcBef>
          <a:spcPct val="0"/>
        </a:spcBef>
        <a:buNone/>
        <a:defRPr sz="3500" b="1" kern="1200">
          <a:solidFill>
            <a:srgbClr val="385C7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385C7F"/>
        </a:buClr>
        <a:buFont typeface="Arial" panose="020B0604020202020204" pitchFamily="34" charset="0"/>
        <a:buChar char="•"/>
        <a:defRPr sz="2500" b="0" i="0" kern="12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rgbClr val="385C7F"/>
        </a:buClr>
        <a:buFont typeface="Arial" panose="020B0604020202020204" pitchFamily="34" charset="0"/>
        <a:buChar char="•"/>
        <a:defRPr sz="2500" b="0" i="0" kern="1200">
          <a:solidFill>
            <a:schemeClr val="tx1"/>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rgbClr val="385C7F"/>
        </a:buClr>
        <a:buFont typeface="Arial" panose="020B0604020202020204" pitchFamily="34" charset="0"/>
        <a:buChar char="•"/>
        <a:defRPr sz="2000" b="0" i="0" kern="1200">
          <a:solidFill>
            <a:schemeClr val="tx1"/>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rgbClr val="385C7F"/>
        </a:buClr>
        <a:buFont typeface="Arial" panose="020B0604020202020204" pitchFamily="34" charset="0"/>
        <a:buChar char="•"/>
        <a:defRPr sz="1800" b="0" i="0" kern="1200">
          <a:solidFill>
            <a:schemeClr val="tx1"/>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rgbClr val="385C7F"/>
        </a:buClr>
        <a:buFont typeface="Arial" panose="020B0604020202020204" pitchFamily="34" charset="0"/>
        <a:buChar char="•"/>
        <a:defRPr sz="1800" b="0" i="0" kern="1200">
          <a:solidFill>
            <a:schemeClr val="tx1"/>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17.png"/><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sv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9.svg"/><Relationship Id="rId4" Type="http://schemas.openxmlformats.org/officeDocument/2006/relationships/image" Target="../media/image34.png"/><Relationship Id="rId9" Type="http://schemas.openxmlformats.org/officeDocument/2006/relationships/image" Target="../media/image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4.png"/><Relationship Id="rId7" Type="http://schemas.openxmlformats.org/officeDocument/2006/relationships/image" Target="../media/image42.sv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6.png"/><Relationship Id="rId4" Type="http://schemas.openxmlformats.org/officeDocument/2006/relationships/image" Target="../media/image25.svg"/></Relationships>
</file>

<file path=ppt/slides/_rels/slide3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D9C81-B373-8649-B932-F8C018AF6524}"/>
              </a:ext>
            </a:extLst>
          </p:cNvPr>
          <p:cNvSpPr>
            <a:spLocks noGrp="1"/>
          </p:cNvSpPr>
          <p:nvPr>
            <p:ph type="ctrTitle"/>
          </p:nvPr>
        </p:nvSpPr>
        <p:spPr>
          <a:xfrm>
            <a:off x="980038" y="3403600"/>
            <a:ext cx="10113342" cy="1762479"/>
          </a:xfrm>
        </p:spPr>
        <p:txBody>
          <a:bodyPr>
            <a:normAutofit/>
          </a:bodyPr>
          <a:lstStyle/>
          <a:p>
            <a:r>
              <a:rPr lang="en-US" dirty="0"/>
              <a:t>Livermore Asset Management Program: </a:t>
            </a:r>
            <a:br>
              <a:rPr lang="en-US" dirty="0"/>
            </a:br>
            <a:r>
              <a:rPr lang="en-US" dirty="0"/>
              <a:t>CAMP Outreach Committee Meeting</a:t>
            </a:r>
          </a:p>
        </p:txBody>
      </p:sp>
      <p:sp>
        <p:nvSpPr>
          <p:cNvPr id="3" name="Subtitle 2">
            <a:extLst>
              <a:ext uri="{FF2B5EF4-FFF2-40B4-BE49-F238E27FC236}">
                <a16:creationId xmlns:a16="http://schemas.microsoft.com/office/drawing/2014/main" id="{39B13EBF-CE7E-3748-AB62-E7C747D532A2}"/>
              </a:ext>
            </a:extLst>
          </p:cNvPr>
          <p:cNvSpPr>
            <a:spLocks noGrp="1"/>
          </p:cNvSpPr>
          <p:nvPr>
            <p:ph type="subTitle" idx="1"/>
          </p:nvPr>
        </p:nvSpPr>
        <p:spPr/>
        <p:txBody>
          <a:bodyPr/>
          <a:lstStyle/>
          <a:p>
            <a:r>
              <a:rPr lang="en-US" dirty="0"/>
              <a:t>Wednesday, May 5, 2021</a:t>
            </a:r>
          </a:p>
        </p:txBody>
      </p:sp>
      <p:pic>
        <p:nvPicPr>
          <p:cNvPr id="4" name="Picture 3" descr="A close up of a sign&#10;&#10;Description automatically generated">
            <a:extLst>
              <a:ext uri="{FF2B5EF4-FFF2-40B4-BE49-F238E27FC236}">
                <a16:creationId xmlns:a16="http://schemas.microsoft.com/office/drawing/2014/main" id="{D5D5A3AD-B891-A847-8738-EAEDAB4BFBF9}"/>
              </a:ext>
            </a:extLst>
          </p:cNvPr>
          <p:cNvPicPr>
            <a:picLocks noChangeAspect="1"/>
          </p:cNvPicPr>
          <p:nvPr/>
        </p:nvPicPr>
        <p:blipFill>
          <a:blip r:embed="rId3"/>
          <a:stretch>
            <a:fillRect/>
          </a:stretch>
        </p:blipFill>
        <p:spPr>
          <a:xfrm>
            <a:off x="1050034" y="2447495"/>
            <a:ext cx="3296006" cy="769069"/>
          </a:xfrm>
          <a:prstGeom prst="rect">
            <a:avLst/>
          </a:prstGeom>
        </p:spPr>
      </p:pic>
    </p:spTree>
    <p:extLst>
      <p:ext uri="{BB962C8B-B14F-4D97-AF65-F5344CB8AC3E}">
        <p14:creationId xmlns:p14="http://schemas.microsoft.com/office/powerpoint/2010/main" val="2164497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BCDFE-3AA6-C44E-A2A4-01AE53816063}"/>
              </a:ext>
            </a:extLst>
          </p:cNvPr>
          <p:cNvSpPr>
            <a:spLocks noGrp="1"/>
          </p:cNvSpPr>
          <p:nvPr>
            <p:ph type="title"/>
          </p:nvPr>
        </p:nvSpPr>
        <p:spPr>
          <a:xfrm>
            <a:off x="1354238" y="1365813"/>
            <a:ext cx="9455023" cy="4453963"/>
          </a:xfrm>
        </p:spPr>
        <p:txBody>
          <a:bodyPr>
            <a:normAutofit/>
          </a:bodyPr>
          <a:lstStyle/>
          <a:p>
            <a:r>
              <a:rPr lang="en-US" dirty="0"/>
              <a:t>6.03 Program Updates </a:t>
            </a:r>
          </a:p>
        </p:txBody>
      </p:sp>
    </p:spTree>
    <p:extLst>
      <p:ext uri="{BB962C8B-B14F-4D97-AF65-F5344CB8AC3E}">
        <p14:creationId xmlns:p14="http://schemas.microsoft.com/office/powerpoint/2010/main" val="1142246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650F3-7C3D-4990-B137-2487FBB1DC63}"/>
              </a:ext>
            </a:extLst>
          </p:cNvPr>
          <p:cNvSpPr>
            <a:spLocks noGrp="1"/>
          </p:cNvSpPr>
          <p:nvPr>
            <p:ph type="title"/>
          </p:nvPr>
        </p:nvSpPr>
        <p:spPr/>
        <p:txBody>
          <a:bodyPr/>
          <a:lstStyle/>
          <a:p>
            <a:r>
              <a:rPr lang="en-US" dirty="0"/>
              <a:t>Current Program Activities</a:t>
            </a:r>
          </a:p>
        </p:txBody>
      </p:sp>
      <p:sp>
        <p:nvSpPr>
          <p:cNvPr id="3" name="Content Placeholder 2">
            <a:extLst>
              <a:ext uri="{FF2B5EF4-FFF2-40B4-BE49-F238E27FC236}">
                <a16:creationId xmlns:a16="http://schemas.microsoft.com/office/drawing/2014/main" id="{507395C1-E284-4C14-BBC7-F35D3E294BB4}"/>
              </a:ext>
            </a:extLst>
          </p:cNvPr>
          <p:cNvSpPr>
            <a:spLocks noGrp="1"/>
          </p:cNvSpPr>
          <p:nvPr>
            <p:ph idx="1"/>
          </p:nvPr>
        </p:nvSpPr>
        <p:spPr>
          <a:xfrm>
            <a:off x="838200" y="1825625"/>
            <a:ext cx="10515600" cy="3870325"/>
          </a:xfrm>
        </p:spPr>
        <p:txBody>
          <a:bodyPr numCol="2"/>
          <a:lstStyle/>
          <a:p>
            <a:pPr marL="0" indent="0">
              <a:buNone/>
            </a:pPr>
            <a:r>
              <a:rPr lang="en-US" dirty="0">
                <a:solidFill>
                  <a:srgbClr val="385C7F"/>
                </a:solidFill>
              </a:rPr>
              <a:t>Stakeholder Engagement</a:t>
            </a:r>
          </a:p>
          <a:p>
            <a:r>
              <a:rPr lang="en-US" sz="2000" dirty="0"/>
              <a:t>Internal Project Team Meetings</a:t>
            </a:r>
          </a:p>
          <a:p>
            <a:r>
              <a:rPr lang="en-US" sz="2000" dirty="0"/>
              <a:t>Citywide Newsletter</a:t>
            </a:r>
          </a:p>
          <a:p>
            <a:r>
              <a:rPr lang="en-US" sz="2000" dirty="0"/>
              <a:t>Geocache </a:t>
            </a:r>
          </a:p>
          <a:p>
            <a:r>
              <a:rPr lang="en-US" sz="2000" dirty="0"/>
              <a:t>CAMP Outreach Committee Meetings</a:t>
            </a:r>
          </a:p>
          <a:p>
            <a:pPr marL="0" indent="0">
              <a:buNone/>
            </a:pPr>
            <a:endParaRPr lang="en-US" dirty="0">
              <a:solidFill>
                <a:srgbClr val="385C7F"/>
              </a:solidFill>
            </a:endParaRPr>
          </a:p>
          <a:p>
            <a:pPr marL="0" indent="0">
              <a:buNone/>
            </a:pPr>
            <a:r>
              <a:rPr lang="en-US" dirty="0">
                <a:solidFill>
                  <a:srgbClr val="385C7F"/>
                </a:solidFill>
              </a:rPr>
              <a:t>Outreach </a:t>
            </a:r>
          </a:p>
          <a:p>
            <a:r>
              <a:rPr lang="en-US" dirty="0">
                <a:solidFill>
                  <a:srgbClr val="385C7F"/>
                </a:solidFill>
              </a:rPr>
              <a:t> </a:t>
            </a:r>
            <a:r>
              <a:rPr lang="en-US" sz="2000" dirty="0"/>
              <a:t> Stakeholder Briefings</a:t>
            </a:r>
          </a:p>
          <a:p>
            <a:pPr marL="0" indent="0">
              <a:buNone/>
            </a:pPr>
            <a:endParaRPr lang="en-US" dirty="0">
              <a:solidFill>
                <a:srgbClr val="385C7F"/>
              </a:solidFill>
            </a:endParaRPr>
          </a:p>
          <a:p>
            <a:pPr marL="0" indent="0">
              <a:buNone/>
            </a:pPr>
            <a:r>
              <a:rPr lang="en-US" dirty="0">
                <a:solidFill>
                  <a:srgbClr val="385C7F"/>
                </a:solidFill>
              </a:rPr>
              <a:t>Communication Tools</a:t>
            </a:r>
          </a:p>
          <a:p>
            <a:r>
              <a:rPr lang="en-US" sz="2000" dirty="0"/>
              <a:t>Website – Continual Updates</a:t>
            </a:r>
          </a:p>
          <a:p>
            <a:r>
              <a:rPr lang="en-US" sz="2000" dirty="0"/>
              <a:t>Web-Based Outreach Tools</a:t>
            </a:r>
          </a:p>
          <a:p>
            <a:pPr marL="228600" lvl="1">
              <a:spcBef>
                <a:spcPts val="1000"/>
              </a:spcBef>
            </a:pPr>
            <a:r>
              <a:rPr lang="en-US" sz="2000" dirty="0"/>
              <a:t>Educational Video</a:t>
            </a:r>
          </a:p>
          <a:p>
            <a:pPr marL="228600" lvl="1">
              <a:spcBef>
                <a:spcPts val="1000"/>
              </a:spcBef>
            </a:pPr>
            <a:r>
              <a:rPr lang="en-US" sz="2000" dirty="0"/>
              <a:t>Digital Newsletter</a:t>
            </a:r>
          </a:p>
          <a:p>
            <a:pPr marL="228600" lvl="1">
              <a:spcBef>
                <a:spcPts val="1000"/>
              </a:spcBef>
            </a:pPr>
            <a:r>
              <a:rPr lang="en-US" sz="2000" dirty="0"/>
              <a:t>Social Media</a:t>
            </a:r>
          </a:p>
          <a:p>
            <a:pPr marL="228600" lvl="1">
              <a:spcBef>
                <a:spcPts val="1000"/>
              </a:spcBef>
            </a:pPr>
            <a:r>
              <a:rPr lang="en-US" sz="2000" dirty="0"/>
              <a:t>Asset Fact Sheets Development</a:t>
            </a:r>
          </a:p>
        </p:txBody>
      </p:sp>
    </p:spTree>
    <p:extLst>
      <p:ext uri="{BB962C8B-B14F-4D97-AF65-F5344CB8AC3E}">
        <p14:creationId xmlns:p14="http://schemas.microsoft.com/office/powerpoint/2010/main" val="1471453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35FB9-1F10-43EC-BE72-2B584D53E499}"/>
              </a:ext>
            </a:extLst>
          </p:cNvPr>
          <p:cNvSpPr>
            <a:spLocks noGrp="1"/>
          </p:cNvSpPr>
          <p:nvPr>
            <p:ph type="title"/>
          </p:nvPr>
        </p:nvSpPr>
        <p:spPr/>
        <p:txBody>
          <a:bodyPr/>
          <a:lstStyle/>
          <a:p>
            <a:r>
              <a:rPr lang="en-US" dirty="0"/>
              <a:t>CAMP Q&amp;A</a:t>
            </a:r>
            <a:br>
              <a:rPr lang="en-US" dirty="0"/>
            </a:br>
            <a:r>
              <a:rPr lang="en-US" dirty="0"/>
              <a:t>Public Comment</a:t>
            </a:r>
          </a:p>
        </p:txBody>
      </p:sp>
      <p:sp>
        <p:nvSpPr>
          <p:cNvPr id="3" name="Title 1">
            <a:extLst>
              <a:ext uri="{FF2B5EF4-FFF2-40B4-BE49-F238E27FC236}">
                <a16:creationId xmlns:a16="http://schemas.microsoft.com/office/drawing/2014/main" id="{4A117B4F-6705-42E7-A5E9-1B04B2DF71E4}"/>
              </a:ext>
            </a:extLst>
          </p:cNvPr>
          <p:cNvSpPr txBox="1">
            <a:spLocks/>
          </p:cNvSpPr>
          <p:nvPr/>
        </p:nvSpPr>
        <p:spPr>
          <a:xfrm>
            <a:off x="0" y="231228"/>
            <a:ext cx="8192186" cy="864969"/>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5000" b="1" kern="1200">
                <a:solidFill>
                  <a:schemeClr val="bg1"/>
                </a:solidFill>
                <a:latin typeface="Arial" panose="020B0604020202020204" pitchFamily="34" charset="0"/>
                <a:ea typeface="+mj-ea"/>
                <a:cs typeface="Arial" panose="020B0604020202020204" pitchFamily="34" charset="0"/>
              </a:defRPr>
            </a:lvl1pPr>
          </a:lstStyle>
          <a:p>
            <a:pPr algn="ctr"/>
            <a:br>
              <a:rPr lang="en-US" dirty="0"/>
            </a:br>
            <a:r>
              <a:rPr lang="en-US" dirty="0"/>
              <a:t>6.03 Program Updates</a:t>
            </a:r>
          </a:p>
        </p:txBody>
      </p:sp>
    </p:spTree>
    <p:extLst>
      <p:ext uri="{BB962C8B-B14F-4D97-AF65-F5344CB8AC3E}">
        <p14:creationId xmlns:p14="http://schemas.microsoft.com/office/powerpoint/2010/main" val="2489802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9853-6977-419B-8CD3-85BB304078EE}"/>
              </a:ext>
            </a:extLst>
          </p:cNvPr>
          <p:cNvSpPr>
            <a:spLocks noGrp="1"/>
          </p:cNvSpPr>
          <p:nvPr>
            <p:ph type="title"/>
          </p:nvPr>
        </p:nvSpPr>
        <p:spPr/>
        <p:txBody>
          <a:bodyPr/>
          <a:lstStyle/>
          <a:p>
            <a:r>
              <a:rPr lang="en-US" dirty="0"/>
              <a:t>CAMP Discussion – Outreach Program Updates</a:t>
            </a:r>
          </a:p>
        </p:txBody>
      </p:sp>
      <p:sp>
        <p:nvSpPr>
          <p:cNvPr id="3" name="Content Placeholder 2">
            <a:extLst>
              <a:ext uri="{FF2B5EF4-FFF2-40B4-BE49-F238E27FC236}">
                <a16:creationId xmlns:a16="http://schemas.microsoft.com/office/drawing/2014/main" id="{5F6B51C8-5EF9-420F-B012-A4E31499B469}"/>
              </a:ext>
            </a:extLst>
          </p:cNvPr>
          <p:cNvSpPr>
            <a:spLocks noGrp="1"/>
          </p:cNvSpPr>
          <p:nvPr>
            <p:ph idx="1"/>
          </p:nvPr>
        </p:nvSpPr>
        <p:spPr>
          <a:xfrm>
            <a:off x="838200" y="1593977"/>
            <a:ext cx="10146792" cy="4351338"/>
          </a:xfrm>
        </p:spPr>
        <p:txBody>
          <a:bodyPr/>
          <a:lstStyle/>
          <a:p>
            <a:pPr marL="0" indent="0">
              <a:lnSpc>
                <a:spcPct val="150000"/>
              </a:lnSpc>
              <a:buNone/>
            </a:pPr>
            <a:r>
              <a:rPr lang="en-US" b="1" i="1" dirty="0"/>
              <a:t>Outreach Topics</a:t>
            </a:r>
          </a:p>
          <a:p>
            <a:pPr>
              <a:lnSpc>
                <a:spcPct val="150000"/>
              </a:lnSpc>
            </a:pPr>
            <a:r>
              <a:rPr lang="en-US" dirty="0"/>
              <a:t>Feedback or comments on video distribution?</a:t>
            </a:r>
          </a:p>
          <a:p>
            <a:pPr>
              <a:lnSpc>
                <a:spcPct val="150000"/>
              </a:lnSpc>
            </a:pPr>
            <a:r>
              <a:rPr lang="en-US" dirty="0"/>
              <a:t>Suggestions to gather more Geocache participation?</a:t>
            </a:r>
          </a:p>
          <a:p>
            <a:pPr>
              <a:lnSpc>
                <a:spcPct val="150000"/>
              </a:lnSpc>
            </a:pPr>
            <a:r>
              <a:rPr lang="en-US" dirty="0"/>
              <a:t>Feedback or comments on Citywide newsletter articles?</a:t>
            </a:r>
          </a:p>
        </p:txBody>
      </p:sp>
    </p:spTree>
    <p:extLst>
      <p:ext uri="{BB962C8B-B14F-4D97-AF65-F5344CB8AC3E}">
        <p14:creationId xmlns:p14="http://schemas.microsoft.com/office/powerpoint/2010/main" val="2180190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BCDFE-3AA6-C44E-A2A4-01AE53816063}"/>
              </a:ext>
            </a:extLst>
          </p:cNvPr>
          <p:cNvSpPr>
            <a:spLocks noGrp="1"/>
          </p:cNvSpPr>
          <p:nvPr>
            <p:ph type="title"/>
          </p:nvPr>
        </p:nvSpPr>
        <p:spPr>
          <a:xfrm>
            <a:off x="1354238" y="1365813"/>
            <a:ext cx="9455023" cy="4453963"/>
          </a:xfrm>
        </p:spPr>
        <p:txBody>
          <a:bodyPr>
            <a:normAutofit/>
          </a:bodyPr>
          <a:lstStyle/>
          <a:p>
            <a:r>
              <a:rPr lang="en-US" dirty="0"/>
              <a:t>6.04 Asset Fact Sheets </a:t>
            </a:r>
          </a:p>
        </p:txBody>
      </p:sp>
    </p:spTree>
    <p:extLst>
      <p:ext uri="{BB962C8B-B14F-4D97-AF65-F5344CB8AC3E}">
        <p14:creationId xmlns:p14="http://schemas.microsoft.com/office/powerpoint/2010/main" val="1675508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93E6057-A9F6-4220-8114-655CD5A21719}"/>
              </a:ext>
            </a:extLst>
          </p:cNvPr>
          <p:cNvPicPr>
            <a:picLocks noChangeAspect="1"/>
          </p:cNvPicPr>
          <p:nvPr/>
        </p:nvPicPr>
        <p:blipFill>
          <a:blip r:embed="rId3"/>
          <a:srcRect/>
          <a:stretch/>
        </p:blipFill>
        <p:spPr>
          <a:xfrm>
            <a:off x="7226959" y="493004"/>
            <a:ext cx="4029357" cy="5214462"/>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1" name="Content Placeholder 10">
            <a:extLst>
              <a:ext uri="{FF2B5EF4-FFF2-40B4-BE49-F238E27FC236}">
                <a16:creationId xmlns:a16="http://schemas.microsoft.com/office/drawing/2014/main" id="{765221B2-AE59-44CE-AEF7-90F45E795312}"/>
              </a:ext>
            </a:extLst>
          </p:cNvPr>
          <p:cNvPicPr>
            <a:picLocks noGrp="1" noChangeAspect="1"/>
          </p:cNvPicPr>
          <p:nvPr>
            <p:ph idx="1"/>
          </p:nvPr>
        </p:nvPicPr>
        <p:blipFill>
          <a:blip r:embed="rId4"/>
          <a:srcRect/>
          <a:stretch/>
        </p:blipFill>
        <p:spPr>
          <a:xfrm>
            <a:off x="5126351" y="1397355"/>
            <a:ext cx="4029355" cy="5214460"/>
          </a:xfrm>
          <a:ln>
            <a:solidFill>
              <a:schemeClr val="bg1">
                <a:lumMod val="85000"/>
              </a:schemeClr>
            </a:solidFill>
          </a:ln>
          <a:effectLst>
            <a:outerShdw blurRad="50800" dist="38100" dir="2700000" algn="tl" rotWithShape="0">
              <a:prstClr val="black">
                <a:alpha val="40000"/>
              </a:prstClr>
            </a:outerShdw>
          </a:effectLst>
        </p:spPr>
      </p:pic>
      <p:sp>
        <p:nvSpPr>
          <p:cNvPr id="14" name="Content Placeholder 2">
            <a:extLst>
              <a:ext uri="{FF2B5EF4-FFF2-40B4-BE49-F238E27FC236}">
                <a16:creationId xmlns:a16="http://schemas.microsoft.com/office/drawing/2014/main" id="{66FD73BE-2033-425D-8762-F46CF3E4312A}"/>
              </a:ext>
            </a:extLst>
          </p:cNvPr>
          <p:cNvSpPr txBox="1">
            <a:spLocks/>
          </p:cNvSpPr>
          <p:nvPr/>
        </p:nvSpPr>
        <p:spPr>
          <a:xfrm>
            <a:off x="838201" y="1825625"/>
            <a:ext cx="4029356" cy="214347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rgbClr val="385C7F"/>
              </a:buClr>
              <a:buFont typeface="Arial" panose="020B0604020202020204" pitchFamily="34" charset="0"/>
              <a:buChar char="•"/>
              <a:defRPr sz="2500" b="0" i="0" kern="12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Clr>
                <a:srgbClr val="385C7F"/>
              </a:buClr>
              <a:buFont typeface="Arial" panose="020B0604020202020204" pitchFamily="34" charset="0"/>
              <a:buChar char="•"/>
              <a:defRPr sz="2500" b="0" i="0" kern="1200">
                <a:solidFill>
                  <a:schemeClr val="tx1"/>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Clr>
                <a:srgbClr val="385C7F"/>
              </a:buClr>
              <a:buFont typeface="Arial" panose="020B0604020202020204" pitchFamily="34" charset="0"/>
              <a:buChar char="•"/>
              <a:defRPr sz="2000" b="0" i="0" kern="1200">
                <a:solidFill>
                  <a:schemeClr val="tx1"/>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Clr>
                <a:srgbClr val="385C7F"/>
              </a:buClr>
              <a:buFont typeface="Arial" panose="020B0604020202020204" pitchFamily="34" charset="0"/>
              <a:buChar char="•"/>
              <a:defRPr sz="1800" b="0" i="0" kern="1200">
                <a:solidFill>
                  <a:schemeClr val="tx1"/>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Clr>
                <a:srgbClr val="385C7F"/>
              </a:buClr>
              <a:buFont typeface="Arial" panose="020B0604020202020204" pitchFamily="34" charset="0"/>
              <a:buChar char="•"/>
              <a:defRPr sz="1800" b="0" i="0" kern="1200">
                <a:solidFill>
                  <a:schemeClr val="tx1"/>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385C7F"/>
                </a:solidFill>
              </a:rPr>
              <a:t>Goals</a:t>
            </a:r>
          </a:p>
          <a:p>
            <a:r>
              <a:rPr lang="en-US" dirty="0">
                <a:solidFill>
                  <a:srgbClr val="385C7F"/>
                </a:solidFill>
              </a:rPr>
              <a:t>Spotlight on each asset</a:t>
            </a:r>
          </a:p>
          <a:p>
            <a:r>
              <a:rPr lang="en-US" dirty="0">
                <a:solidFill>
                  <a:srgbClr val="385C7F"/>
                </a:solidFill>
              </a:rPr>
              <a:t>16 assets classes</a:t>
            </a:r>
          </a:p>
          <a:p>
            <a:r>
              <a:rPr lang="en-US" dirty="0">
                <a:solidFill>
                  <a:srgbClr val="385C7F"/>
                </a:solidFill>
              </a:rPr>
              <a:t>Serial publication</a:t>
            </a:r>
          </a:p>
          <a:p>
            <a:r>
              <a:rPr lang="en-US" dirty="0">
                <a:solidFill>
                  <a:srgbClr val="385C7F"/>
                </a:solidFill>
              </a:rPr>
              <a:t>Promotion</a:t>
            </a:r>
          </a:p>
          <a:p>
            <a:r>
              <a:rPr lang="en-US" dirty="0">
                <a:solidFill>
                  <a:srgbClr val="385C7F"/>
                </a:solidFill>
              </a:rPr>
              <a:t>Detailed backup documents available on website</a:t>
            </a:r>
          </a:p>
        </p:txBody>
      </p:sp>
      <p:sp>
        <p:nvSpPr>
          <p:cNvPr id="15" name="Title 1">
            <a:extLst>
              <a:ext uri="{FF2B5EF4-FFF2-40B4-BE49-F238E27FC236}">
                <a16:creationId xmlns:a16="http://schemas.microsoft.com/office/drawing/2014/main" id="{5E362064-DA73-4990-B88A-2829099949EC}"/>
              </a:ext>
            </a:extLst>
          </p:cNvPr>
          <p:cNvSpPr>
            <a:spLocks noGrp="1"/>
          </p:cNvSpPr>
          <p:nvPr>
            <p:ph type="title"/>
          </p:nvPr>
        </p:nvSpPr>
        <p:spPr>
          <a:xfrm>
            <a:off x="838200" y="365125"/>
            <a:ext cx="10515600" cy="1325563"/>
          </a:xfrm>
        </p:spPr>
        <p:txBody>
          <a:bodyPr/>
          <a:lstStyle/>
          <a:p>
            <a:r>
              <a:rPr lang="en-US" dirty="0"/>
              <a:t>Asset Fact Sheets</a:t>
            </a:r>
          </a:p>
        </p:txBody>
      </p:sp>
    </p:spTree>
    <p:extLst>
      <p:ext uri="{BB962C8B-B14F-4D97-AF65-F5344CB8AC3E}">
        <p14:creationId xmlns:p14="http://schemas.microsoft.com/office/powerpoint/2010/main" val="600236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93E6057-A9F6-4220-8114-655CD5A21719}"/>
              </a:ext>
            </a:extLst>
          </p:cNvPr>
          <p:cNvPicPr>
            <a:picLocks noChangeAspect="1"/>
          </p:cNvPicPr>
          <p:nvPr/>
        </p:nvPicPr>
        <p:blipFill>
          <a:blip r:embed="rId3"/>
          <a:srcRect/>
          <a:stretch/>
        </p:blipFill>
        <p:spPr>
          <a:xfrm>
            <a:off x="6096000" y="1397355"/>
            <a:ext cx="4029357" cy="5214462"/>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1" name="Content Placeholder 10">
            <a:extLst>
              <a:ext uri="{FF2B5EF4-FFF2-40B4-BE49-F238E27FC236}">
                <a16:creationId xmlns:a16="http://schemas.microsoft.com/office/drawing/2014/main" id="{765221B2-AE59-44CE-AEF7-90F45E795312}"/>
              </a:ext>
            </a:extLst>
          </p:cNvPr>
          <p:cNvPicPr>
            <a:picLocks noGrp="1" noChangeAspect="1"/>
          </p:cNvPicPr>
          <p:nvPr>
            <p:ph idx="1"/>
          </p:nvPr>
        </p:nvPicPr>
        <p:blipFill>
          <a:blip r:embed="rId4"/>
          <a:srcRect/>
          <a:stretch/>
        </p:blipFill>
        <p:spPr>
          <a:xfrm>
            <a:off x="1376154" y="1397355"/>
            <a:ext cx="4029355" cy="5214460"/>
          </a:xfrm>
          <a:ln>
            <a:solidFill>
              <a:schemeClr val="bg1">
                <a:lumMod val="85000"/>
              </a:schemeClr>
            </a:solidFill>
          </a:ln>
          <a:effectLst>
            <a:outerShdw blurRad="50800" dist="38100" dir="2700000" algn="tl" rotWithShape="0">
              <a:prstClr val="black">
                <a:alpha val="40000"/>
              </a:prstClr>
            </a:outerShdw>
          </a:effectLst>
        </p:spPr>
      </p:pic>
      <p:sp>
        <p:nvSpPr>
          <p:cNvPr id="15" name="Title 1">
            <a:extLst>
              <a:ext uri="{FF2B5EF4-FFF2-40B4-BE49-F238E27FC236}">
                <a16:creationId xmlns:a16="http://schemas.microsoft.com/office/drawing/2014/main" id="{5E362064-DA73-4990-B88A-2829099949EC}"/>
              </a:ext>
            </a:extLst>
          </p:cNvPr>
          <p:cNvSpPr>
            <a:spLocks noGrp="1"/>
          </p:cNvSpPr>
          <p:nvPr>
            <p:ph type="title"/>
          </p:nvPr>
        </p:nvSpPr>
        <p:spPr>
          <a:xfrm>
            <a:off x="838200" y="365125"/>
            <a:ext cx="10515600" cy="1325563"/>
          </a:xfrm>
        </p:spPr>
        <p:txBody>
          <a:bodyPr/>
          <a:lstStyle/>
          <a:p>
            <a:r>
              <a:rPr lang="en-US" dirty="0"/>
              <a:t>Public Buildings Fact Sheet</a:t>
            </a:r>
          </a:p>
        </p:txBody>
      </p:sp>
    </p:spTree>
    <p:extLst>
      <p:ext uri="{BB962C8B-B14F-4D97-AF65-F5344CB8AC3E}">
        <p14:creationId xmlns:p14="http://schemas.microsoft.com/office/powerpoint/2010/main" val="3151075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93E6057-A9F6-4220-8114-655CD5A21719}"/>
              </a:ext>
            </a:extLst>
          </p:cNvPr>
          <p:cNvPicPr>
            <a:picLocks noChangeAspect="1"/>
          </p:cNvPicPr>
          <p:nvPr/>
        </p:nvPicPr>
        <p:blipFill>
          <a:blip r:embed="rId3"/>
          <a:srcRect/>
          <a:stretch/>
        </p:blipFill>
        <p:spPr>
          <a:xfrm>
            <a:off x="7226959" y="493004"/>
            <a:ext cx="4029357" cy="5214462"/>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1" name="Content Placeholder 10">
            <a:extLst>
              <a:ext uri="{FF2B5EF4-FFF2-40B4-BE49-F238E27FC236}">
                <a16:creationId xmlns:a16="http://schemas.microsoft.com/office/drawing/2014/main" id="{765221B2-AE59-44CE-AEF7-90F45E795312}"/>
              </a:ext>
            </a:extLst>
          </p:cNvPr>
          <p:cNvPicPr>
            <a:picLocks noGrp="1" noChangeAspect="1"/>
          </p:cNvPicPr>
          <p:nvPr>
            <p:ph idx="1"/>
          </p:nvPr>
        </p:nvPicPr>
        <p:blipFill>
          <a:blip r:embed="rId4"/>
          <a:srcRect/>
          <a:stretch/>
        </p:blipFill>
        <p:spPr>
          <a:xfrm>
            <a:off x="5126938" y="1397355"/>
            <a:ext cx="4028181" cy="5214460"/>
          </a:xfrm>
          <a:ln>
            <a:solidFill>
              <a:schemeClr val="bg1">
                <a:lumMod val="85000"/>
              </a:schemeClr>
            </a:solidFill>
          </a:ln>
          <a:effectLst>
            <a:outerShdw blurRad="50800" dist="38100" dir="2700000" algn="tl" rotWithShape="0">
              <a:prstClr val="black">
                <a:alpha val="40000"/>
              </a:prstClr>
            </a:outerShdw>
          </a:effectLst>
        </p:spPr>
      </p:pic>
      <p:sp>
        <p:nvSpPr>
          <p:cNvPr id="14" name="Content Placeholder 2">
            <a:extLst>
              <a:ext uri="{FF2B5EF4-FFF2-40B4-BE49-F238E27FC236}">
                <a16:creationId xmlns:a16="http://schemas.microsoft.com/office/drawing/2014/main" id="{66FD73BE-2033-425D-8762-F46CF3E4312A}"/>
              </a:ext>
            </a:extLst>
          </p:cNvPr>
          <p:cNvSpPr txBox="1">
            <a:spLocks/>
          </p:cNvSpPr>
          <p:nvPr/>
        </p:nvSpPr>
        <p:spPr>
          <a:xfrm>
            <a:off x="838201" y="1825625"/>
            <a:ext cx="4029356" cy="214347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rgbClr val="385C7F"/>
              </a:buClr>
              <a:buFont typeface="Arial" panose="020B0604020202020204" pitchFamily="34" charset="0"/>
              <a:buChar char="•"/>
              <a:defRPr sz="2500" b="0" i="0" kern="12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Clr>
                <a:srgbClr val="385C7F"/>
              </a:buClr>
              <a:buFont typeface="Arial" panose="020B0604020202020204" pitchFamily="34" charset="0"/>
              <a:buChar char="•"/>
              <a:defRPr sz="2500" b="0" i="0" kern="1200">
                <a:solidFill>
                  <a:schemeClr val="tx1"/>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Clr>
                <a:srgbClr val="385C7F"/>
              </a:buClr>
              <a:buFont typeface="Arial" panose="020B0604020202020204" pitchFamily="34" charset="0"/>
              <a:buChar char="•"/>
              <a:defRPr sz="2000" b="0" i="0" kern="1200">
                <a:solidFill>
                  <a:schemeClr val="tx1"/>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Clr>
                <a:srgbClr val="385C7F"/>
              </a:buClr>
              <a:buFont typeface="Arial" panose="020B0604020202020204" pitchFamily="34" charset="0"/>
              <a:buChar char="•"/>
              <a:defRPr sz="1800" b="0" i="0" kern="1200">
                <a:solidFill>
                  <a:schemeClr val="tx1"/>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Clr>
                <a:srgbClr val="385C7F"/>
              </a:buClr>
              <a:buFont typeface="Arial" panose="020B0604020202020204" pitchFamily="34" charset="0"/>
              <a:buChar char="•"/>
              <a:defRPr sz="1800" b="0" i="0" kern="1200">
                <a:solidFill>
                  <a:schemeClr val="tx1"/>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385C7F"/>
                </a:solidFill>
              </a:rPr>
              <a:t>General Program Goals</a:t>
            </a:r>
          </a:p>
          <a:p>
            <a:r>
              <a:rPr lang="en-US" dirty="0">
                <a:solidFill>
                  <a:srgbClr val="385C7F"/>
                </a:solidFill>
              </a:rPr>
              <a:t>Overview of Asset Management Program</a:t>
            </a:r>
          </a:p>
          <a:p>
            <a:r>
              <a:rPr lang="en-US" dirty="0">
                <a:solidFill>
                  <a:srgbClr val="385C7F"/>
                </a:solidFill>
              </a:rPr>
              <a:t>Promotion</a:t>
            </a:r>
          </a:p>
          <a:p>
            <a:r>
              <a:rPr lang="en-US" dirty="0">
                <a:solidFill>
                  <a:srgbClr val="385C7F"/>
                </a:solidFill>
              </a:rPr>
              <a:t>Detailed backup documents available on website</a:t>
            </a:r>
          </a:p>
        </p:txBody>
      </p:sp>
      <p:sp>
        <p:nvSpPr>
          <p:cNvPr id="15" name="Title 1">
            <a:extLst>
              <a:ext uri="{FF2B5EF4-FFF2-40B4-BE49-F238E27FC236}">
                <a16:creationId xmlns:a16="http://schemas.microsoft.com/office/drawing/2014/main" id="{5E362064-DA73-4990-B88A-2829099949EC}"/>
              </a:ext>
            </a:extLst>
          </p:cNvPr>
          <p:cNvSpPr>
            <a:spLocks noGrp="1"/>
          </p:cNvSpPr>
          <p:nvPr>
            <p:ph type="title"/>
          </p:nvPr>
        </p:nvSpPr>
        <p:spPr>
          <a:xfrm>
            <a:off x="838200" y="365125"/>
            <a:ext cx="10515600" cy="1325563"/>
          </a:xfrm>
        </p:spPr>
        <p:txBody>
          <a:bodyPr/>
          <a:lstStyle/>
          <a:p>
            <a:r>
              <a:rPr lang="en-US" dirty="0"/>
              <a:t>General Fact Sheet</a:t>
            </a:r>
          </a:p>
        </p:txBody>
      </p:sp>
    </p:spTree>
    <p:extLst>
      <p:ext uri="{BB962C8B-B14F-4D97-AF65-F5344CB8AC3E}">
        <p14:creationId xmlns:p14="http://schemas.microsoft.com/office/powerpoint/2010/main" val="1158514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10">
            <a:extLst>
              <a:ext uri="{FF2B5EF4-FFF2-40B4-BE49-F238E27FC236}">
                <a16:creationId xmlns:a16="http://schemas.microsoft.com/office/drawing/2014/main" id="{55C6C6CC-6E60-41F4-A75E-C193C072A05B}"/>
              </a:ext>
            </a:extLst>
          </p:cNvPr>
          <p:cNvPicPr>
            <a:picLocks noGrp="1" noChangeAspect="1"/>
          </p:cNvPicPr>
          <p:nvPr>
            <p:ph idx="1"/>
          </p:nvPr>
        </p:nvPicPr>
        <p:blipFill>
          <a:blip r:embed="rId4"/>
          <a:stretch/>
        </p:blipFill>
        <p:spPr>
          <a:xfrm>
            <a:off x="1137476" y="643467"/>
            <a:ext cx="4303648" cy="5571066"/>
          </a:xfrm>
          <a:prstGeom prst="rect">
            <a:avLst/>
          </a:prstGeom>
          <a:effectLst>
            <a:outerShdw blurRad="50800" dist="50800" dir="5400000" algn="ctr" rotWithShape="0">
              <a:schemeClr val="tx1">
                <a:alpha val="40000"/>
              </a:schemeClr>
            </a:outerShdw>
          </a:effectLst>
        </p:spPr>
      </p:pic>
      <p:pic>
        <p:nvPicPr>
          <p:cNvPr id="5" name="Picture 4">
            <a:extLst>
              <a:ext uri="{FF2B5EF4-FFF2-40B4-BE49-F238E27FC236}">
                <a16:creationId xmlns:a16="http://schemas.microsoft.com/office/drawing/2014/main" id="{0A52D179-5F20-4C1B-8587-5368279CEEEE}"/>
              </a:ext>
            </a:extLst>
          </p:cNvPr>
          <p:cNvPicPr>
            <a:picLocks noChangeAspect="1"/>
          </p:cNvPicPr>
          <p:nvPr/>
        </p:nvPicPr>
        <p:blipFill>
          <a:blip r:embed="rId5"/>
          <a:stretch>
            <a:fillRect/>
          </a:stretch>
        </p:blipFill>
        <p:spPr>
          <a:xfrm>
            <a:off x="6096000" y="643467"/>
            <a:ext cx="4415068" cy="5571066"/>
          </a:xfrm>
          <a:prstGeom prst="rect">
            <a:avLst/>
          </a:prstGeom>
          <a:effectLst>
            <a:outerShdw blurRad="50800" dist="50800" dir="5400000" algn="ctr" rotWithShape="0">
              <a:schemeClr val="tx1">
                <a:alpha val="40000"/>
              </a:schemeClr>
            </a:outerShdw>
          </a:effectLst>
        </p:spPr>
      </p:pic>
    </p:spTree>
    <p:extLst>
      <p:ext uri="{BB962C8B-B14F-4D97-AF65-F5344CB8AC3E}">
        <p14:creationId xmlns:p14="http://schemas.microsoft.com/office/powerpoint/2010/main" val="3872972502"/>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35FB9-1F10-43EC-BE72-2B584D53E499}"/>
              </a:ext>
            </a:extLst>
          </p:cNvPr>
          <p:cNvSpPr>
            <a:spLocks noGrp="1"/>
          </p:cNvSpPr>
          <p:nvPr>
            <p:ph type="title"/>
          </p:nvPr>
        </p:nvSpPr>
        <p:spPr/>
        <p:txBody>
          <a:bodyPr/>
          <a:lstStyle/>
          <a:p>
            <a:r>
              <a:rPr lang="en-US" dirty="0"/>
              <a:t>CAMP Q&amp;A</a:t>
            </a:r>
            <a:br>
              <a:rPr lang="en-US" dirty="0"/>
            </a:br>
            <a:r>
              <a:rPr lang="en-US" dirty="0"/>
              <a:t>Public Comment</a:t>
            </a:r>
          </a:p>
        </p:txBody>
      </p:sp>
      <p:sp>
        <p:nvSpPr>
          <p:cNvPr id="3" name="Title 1">
            <a:extLst>
              <a:ext uri="{FF2B5EF4-FFF2-40B4-BE49-F238E27FC236}">
                <a16:creationId xmlns:a16="http://schemas.microsoft.com/office/drawing/2014/main" id="{4A117B4F-6705-42E7-A5E9-1B04B2DF71E4}"/>
              </a:ext>
            </a:extLst>
          </p:cNvPr>
          <p:cNvSpPr txBox="1">
            <a:spLocks/>
          </p:cNvSpPr>
          <p:nvPr/>
        </p:nvSpPr>
        <p:spPr>
          <a:xfrm>
            <a:off x="0" y="231228"/>
            <a:ext cx="8192186" cy="864969"/>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5000" b="1" kern="1200">
                <a:solidFill>
                  <a:schemeClr val="bg1"/>
                </a:solidFill>
                <a:latin typeface="Arial" panose="020B0604020202020204" pitchFamily="34" charset="0"/>
                <a:ea typeface="+mj-ea"/>
                <a:cs typeface="Arial" panose="020B0604020202020204" pitchFamily="34" charset="0"/>
              </a:defRPr>
            </a:lvl1pPr>
          </a:lstStyle>
          <a:p>
            <a:pPr algn="ctr"/>
            <a:br>
              <a:rPr lang="en-US" dirty="0"/>
            </a:br>
            <a:r>
              <a:rPr lang="en-US" dirty="0"/>
              <a:t>6.04 Asset Fact Sheets</a:t>
            </a:r>
          </a:p>
        </p:txBody>
      </p:sp>
    </p:spTree>
    <p:extLst>
      <p:ext uri="{BB962C8B-B14F-4D97-AF65-F5344CB8AC3E}">
        <p14:creationId xmlns:p14="http://schemas.microsoft.com/office/powerpoint/2010/main" val="1588681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83CEE-FB63-CB46-9EF8-65CAC5715A5E}"/>
              </a:ext>
            </a:extLst>
          </p:cNvPr>
          <p:cNvSpPr>
            <a:spLocks noGrp="1"/>
          </p:cNvSpPr>
          <p:nvPr>
            <p:ph type="title"/>
          </p:nvPr>
        </p:nvSpPr>
        <p:spPr/>
        <p:txBody>
          <a:bodyPr/>
          <a:lstStyle/>
          <a:p>
            <a:r>
              <a:rPr lang="en-US" dirty="0"/>
              <a:t>Discussion Points</a:t>
            </a:r>
          </a:p>
        </p:txBody>
      </p:sp>
      <p:sp>
        <p:nvSpPr>
          <p:cNvPr id="3" name="Content Placeholder 2">
            <a:extLst>
              <a:ext uri="{FF2B5EF4-FFF2-40B4-BE49-F238E27FC236}">
                <a16:creationId xmlns:a16="http://schemas.microsoft.com/office/drawing/2014/main" id="{FAC90EB0-F434-F749-A55A-D4B0ADC11929}"/>
              </a:ext>
            </a:extLst>
          </p:cNvPr>
          <p:cNvSpPr>
            <a:spLocks noGrp="1"/>
          </p:cNvSpPr>
          <p:nvPr>
            <p:ph idx="1"/>
          </p:nvPr>
        </p:nvSpPr>
        <p:spPr>
          <a:xfrm>
            <a:off x="838200" y="1825625"/>
            <a:ext cx="9968345" cy="4351338"/>
          </a:xfrm>
        </p:spPr>
        <p:txBody>
          <a:bodyPr/>
          <a:lstStyle/>
          <a:p>
            <a:pPr marL="0" indent="0">
              <a:buNone/>
            </a:pPr>
            <a:r>
              <a:rPr lang="en-US" b="0" i="0" dirty="0">
                <a:solidFill>
                  <a:srgbClr val="385C7F"/>
                </a:solidFill>
                <a:effectLst/>
                <a:latin typeface="Arial" panose="020B0604020202020204" pitchFamily="34" charset="0"/>
              </a:rPr>
              <a:t>6.01	CAMP Outreach Committee Member Introductions</a:t>
            </a:r>
            <a:endParaRPr lang="en-US" dirty="0"/>
          </a:p>
          <a:p>
            <a:pPr marL="0" indent="0">
              <a:buNone/>
            </a:pPr>
            <a:r>
              <a:rPr lang="en-US" b="0" i="0" dirty="0">
                <a:solidFill>
                  <a:srgbClr val="385C7F"/>
                </a:solidFill>
                <a:effectLst/>
                <a:latin typeface="Arial" panose="020B0604020202020204" pitchFamily="34" charset="0"/>
              </a:rPr>
              <a:t>6.02	Report from CAMP Outreach Members</a:t>
            </a:r>
            <a:endParaRPr lang="en-US" b="0" i="0" dirty="0">
              <a:solidFill>
                <a:srgbClr val="222222"/>
              </a:solidFill>
              <a:effectLst/>
              <a:latin typeface="Arial" panose="020B0604020202020204" pitchFamily="34" charset="0"/>
            </a:endParaRPr>
          </a:p>
          <a:p>
            <a:pPr marL="0" indent="0">
              <a:buNone/>
            </a:pPr>
            <a:r>
              <a:rPr lang="en-US" dirty="0">
                <a:solidFill>
                  <a:srgbClr val="385C7F"/>
                </a:solidFill>
              </a:rPr>
              <a:t>6.03	Program Updates</a:t>
            </a:r>
          </a:p>
          <a:p>
            <a:pPr marL="0" indent="0">
              <a:buNone/>
            </a:pPr>
            <a:r>
              <a:rPr lang="en-US" dirty="0">
                <a:solidFill>
                  <a:srgbClr val="385C7F"/>
                </a:solidFill>
              </a:rPr>
              <a:t>6.04	Asset Management Fact Sheets</a:t>
            </a:r>
            <a:endParaRPr lang="en-US" dirty="0"/>
          </a:p>
          <a:p>
            <a:pPr marL="0" indent="0">
              <a:buNone/>
            </a:pPr>
            <a:r>
              <a:rPr lang="en-US" dirty="0">
                <a:solidFill>
                  <a:srgbClr val="385C7F"/>
                </a:solidFill>
              </a:rPr>
              <a:t>6.05	Stakeholder Briefings</a:t>
            </a:r>
          </a:p>
          <a:p>
            <a:pPr marL="0" indent="0">
              <a:buNone/>
            </a:pPr>
            <a:r>
              <a:rPr lang="en-US" dirty="0">
                <a:solidFill>
                  <a:srgbClr val="385C7F"/>
                </a:solidFill>
              </a:rPr>
              <a:t>6.06	Next Steps</a:t>
            </a:r>
            <a:endParaRPr lang="en-US" dirty="0"/>
          </a:p>
        </p:txBody>
      </p:sp>
    </p:spTree>
    <p:extLst>
      <p:ext uri="{BB962C8B-B14F-4D97-AF65-F5344CB8AC3E}">
        <p14:creationId xmlns:p14="http://schemas.microsoft.com/office/powerpoint/2010/main" val="151620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9853-6977-419B-8CD3-85BB304078EE}"/>
              </a:ext>
            </a:extLst>
          </p:cNvPr>
          <p:cNvSpPr>
            <a:spLocks noGrp="1"/>
          </p:cNvSpPr>
          <p:nvPr>
            <p:ph type="title"/>
          </p:nvPr>
        </p:nvSpPr>
        <p:spPr/>
        <p:txBody>
          <a:bodyPr/>
          <a:lstStyle/>
          <a:p>
            <a:r>
              <a:rPr lang="en-US" dirty="0"/>
              <a:t>CAMP Discussion – Asset Fact Sheets</a:t>
            </a:r>
          </a:p>
        </p:txBody>
      </p:sp>
      <p:sp>
        <p:nvSpPr>
          <p:cNvPr id="3" name="Content Placeholder 2">
            <a:extLst>
              <a:ext uri="{FF2B5EF4-FFF2-40B4-BE49-F238E27FC236}">
                <a16:creationId xmlns:a16="http://schemas.microsoft.com/office/drawing/2014/main" id="{5F6B51C8-5EF9-420F-B012-A4E31499B469}"/>
              </a:ext>
            </a:extLst>
          </p:cNvPr>
          <p:cNvSpPr>
            <a:spLocks noGrp="1"/>
          </p:cNvSpPr>
          <p:nvPr>
            <p:ph idx="1"/>
          </p:nvPr>
        </p:nvSpPr>
        <p:spPr>
          <a:xfrm>
            <a:off x="838200" y="1593977"/>
            <a:ext cx="10146792" cy="4351338"/>
          </a:xfrm>
        </p:spPr>
        <p:txBody>
          <a:bodyPr/>
          <a:lstStyle/>
          <a:p>
            <a:pPr>
              <a:lnSpc>
                <a:spcPct val="150000"/>
              </a:lnSpc>
            </a:pPr>
            <a:r>
              <a:rPr lang="en-US" dirty="0"/>
              <a:t>Design/layout feedback</a:t>
            </a:r>
          </a:p>
          <a:p>
            <a:pPr>
              <a:lnSpc>
                <a:spcPct val="150000"/>
              </a:lnSpc>
            </a:pPr>
            <a:r>
              <a:rPr lang="en-US" dirty="0"/>
              <a:t>Content useful?</a:t>
            </a:r>
          </a:p>
          <a:p>
            <a:pPr>
              <a:lnSpc>
                <a:spcPct val="150000"/>
              </a:lnSpc>
            </a:pPr>
            <a:r>
              <a:rPr lang="en-US" dirty="0"/>
              <a:t>Level of detail appropriate?</a:t>
            </a:r>
          </a:p>
          <a:p>
            <a:pPr marL="0" indent="0">
              <a:lnSpc>
                <a:spcPct val="150000"/>
              </a:lnSpc>
              <a:buNone/>
            </a:pPr>
            <a:endParaRPr lang="en-US" dirty="0"/>
          </a:p>
        </p:txBody>
      </p:sp>
    </p:spTree>
    <p:extLst>
      <p:ext uri="{BB962C8B-B14F-4D97-AF65-F5344CB8AC3E}">
        <p14:creationId xmlns:p14="http://schemas.microsoft.com/office/powerpoint/2010/main" val="2203613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BCDFE-3AA6-C44E-A2A4-01AE53816063}"/>
              </a:ext>
            </a:extLst>
          </p:cNvPr>
          <p:cNvSpPr>
            <a:spLocks noGrp="1"/>
          </p:cNvSpPr>
          <p:nvPr>
            <p:ph type="title"/>
          </p:nvPr>
        </p:nvSpPr>
        <p:spPr>
          <a:xfrm>
            <a:off x="1354238" y="1365813"/>
            <a:ext cx="9455023" cy="4453963"/>
          </a:xfrm>
        </p:spPr>
        <p:txBody>
          <a:bodyPr>
            <a:normAutofit/>
          </a:bodyPr>
          <a:lstStyle/>
          <a:p>
            <a:r>
              <a:rPr lang="en-US" dirty="0"/>
              <a:t>6.05 Stakeholder Briefings </a:t>
            </a:r>
          </a:p>
        </p:txBody>
      </p:sp>
    </p:spTree>
    <p:extLst>
      <p:ext uri="{BB962C8B-B14F-4D97-AF65-F5344CB8AC3E}">
        <p14:creationId xmlns:p14="http://schemas.microsoft.com/office/powerpoint/2010/main" val="3402052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E362064-DA73-4990-B88A-2829099949EC}"/>
              </a:ext>
            </a:extLst>
          </p:cNvPr>
          <p:cNvSpPr>
            <a:spLocks noGrp="1"/>
          </p:cNvSpPr>
          <p:nvPr>
            <p:ph type="title"/>
          </p:nvPr>
        </p:nvSpPr>
        <p:spPr>
          <a:xfrm>
            <a:off x="838200" y="365125"/>
            <a:ext cx="10515600" cy="1325563"/>
          </a:xfrm>
        </p:spPr>
        <p:txBody>
          <a:bodyPr/>
          <a:lstStyle/>
          <a:p>
            <a:r>
              <a:rPr lang="en-US" dirty="0"/>
              <a:t>Stakeholder Briefings: Key Objectives </a:t>
            </a:r>
          </a:p>
        </p:txBody>
      </p:sp>
      <p:sp>
        <p:nvSpPr>
          <p:cNvPr id="5" name="Content Placeholder 4">
            <a:extLst>
              <a:ext uri="{FF2B5EF4-FFF2-40B4-BE49-F238E27FC236}">
                <a16:creationId xmlns:a16="http://schemas.microsoft.com/office/drawing/2014/main" id="{2D4DDF34-B128-4206-8AEB-0CEA6C34DBD2}"/>
              </a:ext>
            </a:extLst>
          </p:cNvPr>
          <p:cNvSpPr>
            <a:spLocks noGrp="1"/>
          </p:cNvSpPr>
          <p:nvPr>
            <p:ph idx="1"/>
          </p:nvPr>
        </p:nvSpPr>
        <p:spPr/>
        <p:txBody>
          <a:bodyPr/>
          <a:lstStyle/>
          <a:p>
            <a:r>
              <a:rPr lang="en-US" dirty="0"/>
              <a:t>Engage the public through community members and trusted sources</a:t>
            </a:r>
          </a:p>
          <a:p>
            <a:pPr marL="0" indent="0">
              <a:buNone/>
            </a:pPr>
            <a:endParaRPr lang="en-US" dirty="0"/>
          </a:p>
          <a:p>
            <a:r>
              <a:rPr lang="en-US" dirty="0"/>
              <a:t>Amplify the effort and message beyond City staff</a:t>
            </a:r>
          </a:p>
          <a:p>
            <a:pPr marL="0" indent="0">
              <a:buNone/>
            </a:pPr>
            <a:endParaRPr lang="en-US" dirty="0"/>
          </a:p>
          <a:p>
            <a:r>
              <a:rPr lang="en-US" dirty="0"/>
              <a:t>Obtain unvarnished feedback from the community</a:t>
            </a:r>
          </a:p>
          <a:p>
            <a:pPr marL="0" indent="0">
              <a:buNone/>
            </a:pPr>
            <a:endParaRPr lang="en-US" dirty="0"/>
          </a:p>
          <a:p>
            <a:r>
              <a:rPr lang="en-US" dirty="0"/>
              <a:t>Help CAMP members prepare to discuss the asset management</a:t>
            </a:r>
          </a:p>
        </p:txBody>
      </p:sp>
    </p:spTree>
    <p:extLst>
      <p:ext uri="{BB962C8B-B14F-4D97-AF65-F5344CB8AC3E}">
        <p14:creationId xmlns:p14="http://schemas.microsoft.com/office/powerpoint/2010/main" val="1981476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D9C81-B373-8649-B932-F8C018AF6524}"/>
              </a:ext>
            </a:extLst>
          </p:cNvPr>
          <p:cNvSpPr>
            <a:spLocks noGrp="1"/>
          </p:cNvSpPr>
          <p:nvPr>
            <p:ph type="ctrTitle"/>
          </p:nvPr>
        </p:nvSpPr>
        <p:spPr>
          <a:xfrm>
            <a:off x="980037" y="3358579"/>
            <a:ext cx="7270827" cy="1762479"/>
          </a:xfrm>
        </p:spPr>
        <p:txBody>
          <a:bodyPr>
            <a:normAutofit/>
          </a:bodyPr>
          <a:lstStyle/>
          <a:p>
            <a:r>
              <a:rPr lang="en-US" dirty="0"/>
              <a:t>Livermore Asset Management Program: </a:t>
            </a:r>
            <a:br>
              <a:rPr lang="en-US" dirty="0"/>
            </a:br>
            <a:r>
              <a:rPr lang="en-US" dirty="0"/>
              <a:t>Community Briefings</a:t>
            </a:r>
          </a:p>
        </p:txBody>
      </p:sp>
      <p:sp>
        <p:nvSpPr>
          <p:cNvPr id="3" name="Subtitle 2">
            <a:extLst>
              <a:ext uri="{FF2B5EF4-FFF2-40B4-BE49-F238E27FC236}">
                <a16:creationId xmlns:a16="http://schemas.microsoft.com/office/drawing/2014/main" id="{39B13EBF-CE7E-3748-AB62-E7C747D532A2}"/>
              </a:ext>
            </a:extLst>
          </p:cNvPr>
          <p:cNvSpPr>
            <a:spLocks noGrp="1"/>
          </p:cNvSpPr>
          <p:nvPr>
            <p:ph type="subTitle" idx="1"/>
          </p:nvPr>
        </p:nvSpPr>
        <p:spPr>
          <a:xfrm>
            <a:off x="1013090" y="5403960"/>
            <a:ext cx="7665720" cy="581038"/>
          </a:xfrm>
        </p:spPr>
        <p:txBody>
          <a:bodyPr/>
          <a:lstStyle/>
          <a:p>
            <a:r>
              <a:rPr lang="en-US" dirty="0"/>
              <a:t>Spring 2021</a:t>
            </a:r>
          </a:p>
        </p:txBody>
      </p:sp>
    </p:spTree>
    <p:extLst>
      <p:ext uri="{BB962C8B-B14F-4D97-AF65-F5344CB8AC3E}">
        <p14:creationId xmlns:p14="http://schemas.microsoft.com/office/powerpoint/2010/main" val="3350134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83CEE-FB63-CB46-9EF8-65CAC5715A5E}"/>
              </a:ext>
            </a:extLst>
          </p:cNvPr>
          <p:cNvSpPr>
            <a:spLocks noGrp="1"/>
          </p:cNvSpPr>
          <p:nvPr>
            <p:ph type="title"/>
          </p:nvPr>
        </p:nvSpPr>
        <p:spPr>
          <a:xfrm>
            <a:off x="838200" y="365125"/>
            <a:ext cx="10515600" cy="1325563"/>
          </a:xfrm>
        </p:spPr>
        <p:txBody>
          <a:bodyPr/>
          <a:lstStyle/>
          <a:p>
            <a:r>
              <a:rPr lang="en-US" dirty="0"/>
              <a:t>Today’s Conversation</a:t>
            </a:r>
          </a:p>
        </p:txBody>
      </p:sp>
      <p:sp>
        <p:nvSpPr>
          <p:cNvPr id="3" name="Content Placeholder 2">
            <a:extLst>
              <a:ext uri="{FF2B5EF4-FFF2-40B4-BE49-F238E27FC236}">
                <a16:creationId xmlns:a16="http://schemas.microsoft.com/office/drawing/2014/main" id="{FAC90EB0-F434-F749-A55A-D4B0ADC11929}"/>
              </a:ext>
            </a:extLst>
          </p:cNvPr>
          <p:cNvSpPr>
            <a:spLocks noGrp="1"/>
          </p:cNvSpPr>
          <p:nvPr>
            <p:ph idx="1"/>
          </p:nvPr>
        </p:nvSpPr>
        <p:spPr>
          <a:xfrm>
            <a:off x="838200" y="1825625"/>
            <a:ext cx="10515600" cy="4351338"/>
          </a:xfrm>
        </p:spPr>
        <p:txBody>
          <a:bodyPr/>
          <a:lstStyle/>
          <a:p>
            <a:r>
              <a:rPr lang="en-US" dirty="0"/>
              <a:t>Asset Management – an overview </a:t>
            </a:r>
          </a:p>
          <a:p>
            <a:r>
              <a:rPr lang="en-US" dirty="0"/>
              <a:t>Feedback on Prioritizing Assets </a:t>
            </a:r>
          </a:p>
          <a:p>
            <a:r>
              <a:rPr lang="en-US" dirty="0"/>
              <a:t>Strategy Discussion </a:t>
            </a:r>
          </a:p>
        </p:txBody>
      </p:sp>
      <p:pic>
        <p:nvPicPr>
          <p:cNvPr id="7" name="Graphic 6">
            <a:extLst>
              <a:ext uri="{FF2B5EF4-FFF2-40B4-BE49-F238E27FC236}">
                <a16:creationId xmlns:a16="http://schemas.microsoft.com/office/drawing/2014/main" id="{24E0AFFA-0194-AE49-8287-8528E425B8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75666" y="4284921"/>
            <a:ext cx="4563598" cy="2207954"/>
          </a:xfrm>
          <a:prstGeom prst="rect">
            <a:avLst/>
          </a:prstGeom>
        </p:spPr>
      </p:pic>
    </p:spTree>
    <p:extLst>
      <p:ext uri="{BB962C8B-B14F-4D97-AF65-F5344CB8AC3E}">
        <p14:creationId xmlns:p14="http://schemas.microsoft.com/office/powerpoint/2010/main" val="80470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M_030421_FINAL" descr="LAM_030421_FINAL">
            <a:hlinkClick r:id="" action="ppaction://media"/>
            <a:extLst>
              <a:ext uri="{FF2B5EF4-FFF2-40B4-BE49-F238E27FC236}">
                <a16:creationId xmlns:a16="http://schemas.microsoft.com/office/drawing/2014/main" id="{4E73EA09-2BC4-8D44-9B32-59523E95AA7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92102" y="614307"/>
            <a:ext cx="10007795" cy="5629385"/>
          </a:xfrm>
          <a:prstGeom prst="rect">
            <a:avLst/>
          </a:prstGeom>
        </p:spPr>
      </p:pic>
    </p:spTree>
    <p:extLst>
      <p:ext uri="{BB962C8B-B14F-4D97-AF65-F5344CB8AC3E}">
        <p14:creationId xmlns:p14="http://schemas.microsoft.com/office/powerpoint/2010/main" val="194645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0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ound, outdoor, old, white&#10;&#10;Description automatically generated">
            <a:extLst>
              <a:ext uri="{FF2B5EF4-FFF2-40B4-BE49-F238E27FC236}">
                <a16:creationId xmlns:a16="http://schemas.microsoft.com/office/drawing/2014/main" id="{976EE993-EAAF-E84F-87CC-70D3473FBA49}"/>
              </a:ext>
            </a:extLst>
          </p:cNvPr>
          <p:cNvPicPr>
            <a:picLocks noChangeAspect="1"/>
          </p:cNvPicPr>
          <p:nvPr/>
        </p:nvPicPr>
        <p:blipFill rotWithShape="1">
          <a:blip r:embed="rId3"/>
          <a:srcRect t="3748" b="7736"/>
          <a:stretch/>
        </p:blipFill>
        <p:spPr>
          <a:xfrm>
            <a:off x="309298" y="584790"/>
            <a:ext cx="4111763" cy="2615610"/>
          </a:xfrm>
          <a:prstGeom prst="rect">
            <a:avLst/>
          </a:prstGeom>
        </p:spPr>
      </p:pic>
      <p:pic>
        <p:nvPicPr>
          <p:cNvPr id="5" name="Picture 4" descr="A picture containing outdoor, road, sky, street&#10;&#10;Description automatically generated">
            <a:extLst>
              <a:ext uri="{FF2B5EF4-FFF2-40B4-BE49-F238E27FC236}">
                <a16:creationId xmlns:a16="http://schemas.microsoft.com/office/drawing/2014/main" id="{AAA1495C-3D36-7845-B6EC-2E17143160FD}"/>
              </a:ext>
            </a:extLst>
          </p:cNvPr>
          <p:cNvPicPr>
            <a:picLocks noChangeAspect="1"/>
          </p:cNvPicPr>
          <p:nvPr/>
        </p:nvPicPr>
        <p:blipFill rotWithShape="1">
          <a:blip r:embed="rId4"/>
          <a:srcRect r="12241"/>
          <a:stretch/>
        </p:blipFill>
        <p:spPr>
          <a:xfrm>
            <a:off x="4710223" y="584790"/>
            <a:ext cx="7177273" cy="5068018"/>
          </a:xfrm>
          <a:prstGeom prst="rect">
            <a:avLst/>
          </a:prstGeom>
        </p:spPr>
      </p:pic>
      <p:pic>
        <p:nvPicPr>
          <p:cNvPr id="7" name="Picture 6" descr="A picture containing text, outdoor&#10;&#10;Description automatically generated">
            <a:extLst>
              <a:ext uri="{FF2B5EF4-FFF2-40B4-BE49-F238E27FC236}">
                <a16:creationId xmlns:a16="http://schemas.microsoft.com/office/drawing/2014/main" id="{BA9F0E91-D0D6-FE4D-A131-D0655C1A8078}"/>
              </a:ext>
            </a:extLst>
          </p:cNvPr>
          <p:cNvPicPr>
            <a:picLocks noChangeAspect="1"/>
          </p:cNvPicPr>
          <p:nvPr/>
        </p:nvPicPr>
        <p:blipFill>
          <a:blip r:embed="rId5"/>
          <a:stretch>
            <a:fillRect/>
          </a:stretch>
        </p:blipFill>
        <p:spPr>
          <a:xfrm>
            <a:off x="304504" y="3374043"/>
            <a:ext cx="4116557" cy="2306950"/>
          </a:xfrm>
          <a:prstGeom prst="rect">
            <a:avLst/>
          </a:prstGeom>
        </p:spPr>
      </p:pic>
    </p:spTree>
    <p:extLst>
      <p:ext uri="{BB962C8B-B14F-4D97-AF65-F5344CB8AC3E}">
        <p14:creationId xmlns:p14="http://schemas.microsoft.com/office/powerpoint/2010/main" val="2873486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6F0D31D2-A742-9040-859F-09FACE0CC269}"/>
              </a:ext>
            </a:extLst>
          </p:cNvPr>
          <p:cNvSpPr txBox="1">
            <a:spLocks/>
          </p:cNvSpPr>
          <p:nvPr/>
        </p:nvSpPr>
        <p:spPr>
          <a:xfrm>
            <a:off x="1397516" y="2934696"/>
            <a:ext cx="9396967" cy="2211461"/>
          </a:xfrm>
          <a:prstGeom prst="rect">
            <a:avLst/>
          </a:prstGeom>
        </p:spPr>
        <p:txBody>
          <a:bodyPr vert="horz" lIns="91440" tIns="45720" rIns="91440" bIns="45720" rtlCol="0">
            <a:noAutofit/>
          </a:bodyPr>
          <a:lstStyle>
            <a:defPPr>
              <a:defRPr lang="en-US"/>
            </a:defPPr>
            <a:lvl1pPr marL="0" algn="ctr" defTabSz="914400" rtl="0" eaLnBrk="1" latinLnBrk="0" hangingPunct="1">
              <a:lnSpc>
                <a:spcPct val="100000"/>
              </a:lnSpc>
              <a:buNone/>
              <a:defRPr sz="3000" b="1" kern="1200">
                <a:solidFill>
                  <a:srgbClr val="FBB04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The City of Livermore does not have sufficient funds to care for our assets at the same level of service that is expected by residents.</a:t>
            </a:r>
          </a:p>
        </p:txBody>
      </p:sp>
      <p:sp>
        <p:nvSpPr>
          <p:cNvPr id="9" name="Title Placeholder 1">
            <a:extLst>
              <a:ext uri="{FF2B5EF4-FFF2-40B4-BE49-F238E27FC236}">
                <a16:creationId xmlns:a16="http://schemas.microsoft.com/office/drawing/2014/main" id="{7A291A09-CB93-DB46-8CD2-D29F7EB45AB8}"/>
              </a:ext>
            </a:extLst>
          </p:cNvPr>
          <p:cNvSpPr txBox="1">
            <a:spLocks/>
          </p:cNvSpPr>
          <p:nvPr/>
        </p:nvSpPr>
        <p:spPr>
          <a:xfrm>
            <a:off x="838200" y="1609134"/>
            <a:ext cx="1051560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5000" b="1" kern="1200">
                <a:solidFill>
                  <a:schemeClr val="bg1"/>
                </a:solidFill>
                <a:latin typeface="Arial" panose="020B0604020202020204" pitchFamily="34" charset="0"/>
                <a:ea typeface="+mj-ea"/>
                <a:cs typeface="Arial" panose="020B0604020202020204" pitchFamily="34" charset="0"/>
              </a:defRPr>
            </a:lvl1pPr>
          </a:lstStyle>
          <a:p>
            <a:r>
              <a:rPr lang="en-US" dirty="0"/>
              <a:t>PROBLEM STATEMENT</a:t>
            </a:r>
          </a:p>
        </p:txBody>
      </p:sp>
    </p:spTree>
    <p:extLst>
      <p:ext uri="{BB962C8B-B14F-4D97-AF65-F5344CB8AC3E}">
        <p14:creationId xmlns:p14="http://schemas.microsoft.com/office/powerpoint/2010/main" val="1957210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4F677D-783D-4296-B0AA-F8D2A0FFE936}"/>
              </a:ext>
            </a:extLst>
          </p:cNvPr>
          <p:cNvSpPr txBox="1">
            <a:spLocks/>
          </p:cNvSpPr>
          <p:nvPr/>
        </p:nvSpPr>
        <p:spPr>
          <a:xfrm>
            <a:off x="907379" y="488351"/>
            <a:ext cx="65673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500" b="1" kern="1200">
                <a:solidFill>
                  <a:srgbClr val="385C7F"/>
                </a:solidFill>
                <a:latin typeface="Arial" panose="020B0604020202020204" pitchFamily="34" charset="0"/>
                <a:ea typeface="+mj-ea"/>
                <a:cs typeface="Arial" panose="020B0604020202020204" pitchFamily="34" charset="0"/>
              </a:defRPr>
            </a:lvl1pPr>
          </a:lstStyle>
          <a:p>
            <a:r>
              <a:rPr lang="en-US" dirty="0"/>
              <a:t>Infrastructure  Dilemma</a:t>
            </a:r>
          </a:p>
        </p:txBody>
      </p:sp>
      <p:sp>
        <p:nvSpPr>
          <p:cNvPr id="7" name="Content Placeholder 2">
            <a:extLst>
              <a:ext uri="{FF2B5EF4-FFF2-40B4-BE49-F238E27FC236}">
                <a16:creationId xmlns:a16="http://schemas.microsoft.com/office/drawing/2014/main" id="{711C468A-FA0F-4DC6-B899-6001257F62FD}"/>
              </a:ext>
            </a:extLst>
          </p:cNvPr>
          <p:cNvSpPr txBox="1">
            <a:spLocks/>
          </p:cNvSpPr>
          <p:nvPr/>
        </p:nvSpPr>
        <p:spPr>
          <a:xfrm>
            <a:off x="488788" y="1830236"/>
            <a:ext cx="5732462" cy="437153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Clr>
                <a:srgbClr val="385C7F"/>
              </a:buClr>
              <a:buFont typeface="Arial" panose="020B0604020202020204" pitchFamily="34" charset="0"/>
              <a:buChar char="•"/>
              <a:defRPr sz="2500" b="0" i="0" kern="12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rgbClr val="385C7F"/>
              </a:buClr>
              <a:buFont typeface="Arial" panose="020B0604020202020204" pitchFamily="34" charset="0"/>
              <a:buChar char="•"/>
              <a:defRPr sz="2500" b="0" i="0" kern="1200">
                <a:solidFill>
                  <a:schemeClr val="tx1"/>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rgbClr val="385C7F"/>
              </a:buClr>
              <a:buFont typeface="Arial" panose="020B0604020202020204" pitchFamily="34" charset="0"/>
              <a:buChar char="•"/>
              <a:defRPr sz="2000" b="0" i="0" kern="1200">
                <a:solidFill>
                  <a:schemeClr val="tx1"/>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rgbClr val="385C7F"/>
              </a:buClr>
              <a:buFont typeface="Arial" panose="020B0604020202020204" pitchFamily="34" charset="0"/>
              <a:buChar char="•"/>
              <a:defRPr sz="1800" b="0" i="0" kern="1200">
                <a:solidFill>
                  <a:schemeClr val="tx1"/>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rgbClr val="385C7F"/>
              </a:buClr>
              <a:buFont typeface="Arial" panose="020B0604020202020204" pitchFamily="34" charset="0"/>
              <a:buChar char="•"/>
              <a:defRPr sz="1800" b="0" i="0" kern="1200">
                <a:solidFill>
                  <a:schemeClr val="tx1"/>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3400" dirty="0"/>
          </a:p>
          <a:p>
            <a:pPr lvl="1">
              <a:lnSpc>
                <a:spcPct val="120000"/>
              </a:lnSpc>
              <a:spcBef>
                <a:spcPts val="0"/>
              </a:spcBef>
            </a:pPr>
            <a:r>
              <a:rPr lang="en-US" sz="3400" dirty="0"/>
              <a:t>Repair/Replace ALL Assets- </a:t>
            </a:r>
            <a:br>
              <a:rPr lang="en-US" sz="3400" dirty="0"/>
            </a:br>
            <a:r>
              <a:rPr lang="en-US" sz="3400" b="1" dirty="0">
                <a:solidFill>
                  <a:srgbClr val="FF0000"/>
                </a:solidFill>
              </a:rPr>
              <a:t>$40 million per year</a:t>
            </a:r>
          </a:p>
          <a:p>
            <a:pPr lvl="1">
              <a:lnSpc>
                <a:spcPct val="120000"/>
              </a:lnSpc>
              <a:spcBef>
                <a:spcPts val="0"/>
              </a:spcBef>
            </a:pPr>
            <a:endParaRPr lang="en-US" sz="3400" b="1" dirty="0">
              <a:solidFill>
                <a:srgbClr val="FF0000"/>
              </a:solidFill>
            </a:endParaRPr>
          </a:p>
          <a:p>
            <a:pPr lvl="1">
              <a:lnSpc>
                <a:spcPct val="120000"/>
              </a:lnSpc>
              <a:spcBef>
                <a:spcPts val="0"/>
              </a:spcBef>
            </a:pPr>
            <a:r>
              <a:rPr lang="en-US" sz="3400" dirty="0"/>
              <a:t>Current Spending on Asset Repair and Replacement- </a:t>
            </a:r>
            <a:br>
              <a:rPr lang="en-US" sz="3400" dirty="0"/>
            </a:br>
            <a:r>
              <a:rPr lang="en-US" sz="3400" b="1" dirty="0">
                <a:solidFill>
                  <a:srgbClr val="00B050"/>
                </a:solidFill>
              </a:rPr>
              <a:t>$10 million per year</a:t>
            </a:r>
          </a:p>
          <a:p>
            <a:pPr lvl="1">
              <a:lnSpc>
                <a:spcPct val="120000"/>
              </a:lnSpc>
              <a:spcBef>
                <a:spcPts val="0"/>
              </a:spcBef>
            </a:pPr>
            <a:endParaRPr lang="en-US" sz="3400" b="1" dirty="0">
              <a:solidFill>
                <a:srgbClr val="00B050"/>
              </a:solidFill>
            </a:endParaRPr>
          </a:p>
          <a:p>
            <a:pPr lvl="1">
              <a:lnSpc>
                <a:spcPct val="120000"/>
              </a:lnSpc>
              <a:spcBef>
                <a:spcPts val="0"/>
              </a:spcBef>
            </a:pPr>
            <a:r>
              <a:rPr lang="en-US" sz="3400" dirty="0"/>
              <a:t>Minimum Level of Service (High Risk Only)- </a:t>
            </a:r>
            <a:r>
              <a:rPr lang="en-US" sz="3400" b="1" dirty="0">
                <a:solidFill>
                  <a:srgbClr val="00B050"/>
                </a:solidFill>
              </a:rPr>
              <a:t>$20 million per year</a:t>
            </a:r>
          </a:p>
          <a:p>
            <a:pPr lvl="1"/>
            <a:endParaRPr lang="en-US" sz="2800" dirty="0"/>
          </a:p>
          <a:p>
            <a:pPr lvl="2"/>
            <a:endParaRPr lang="en-US" sz="2800" dirty="0"/>
          </a:p>
        </p:txBody>
      </p:sp>
      <p:grpSp>
        <p:nvGrpSpPr>
          <p:cNvPr id="9" name="Group 8">
            <a:extLst>
              <a:ext uri="{FF2B5EF4-FFF2-40B4-BE49-F238E27FC236}">
                <a16:creationId xmlns:a16="http://schemas.microsoft.com/office/drawing/2014/main" id="{8F342A88-8C50-E54D-BD8D-5157F1BFF2C5}"/>
              </a:ext>
            </a:extLst>
          </p:cNvPr>
          <p:cNvGrpSpPr/>
          <p:nvPr/>
        </p:nvGrpSpPr>
        <p:grpSpPr>
          <a:xfrm>
            <a:off x="6627629" y="4124700"/>
            <a:ext cx="4707562" cy="2353781"/>
            <a:chOff x="6627629" y="4252025"/>
            <a:chExt cx="4707562" cy="2353781"/>
          </a:xfrm>
        </p:grpSpPr>
        <p:pic>
          <p:nvPicPr>
            <p:cNvPr id="4" name="Graphic 3">
              <a:extLst>
                <a:ext uri="{FF2B5EF4-FFF2-40B4-BE49-F238E27FC236}">
                  <a16:creationId xmlns:a16="http://schemas.microsoft.com/office/drawing/2014/main" id="{55C9AB47-4762-8C47-94E1-52A4D607BB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27629" y="4252025"/>
              <a:ext cx="4707562" cy="2353781"/>
            </a:xfrm>
            <a:prstGeom prst="rect">
              <a:avLst/>
            </a:prstGeom>
          </p:spPr>
        </p:pic>
        <p:pic>
          <p:nvPicPr>
            <p:cNvPr id="8" name="Picture 7" descr="Logo&#10;&#10;Description automatically generated">
              <a:extLst>
                <a:ext uri="{FF2B5EF4-FFF2-40B4-BE49-F238E27FC236}">
                  <a16:creationId xmlns:a16="http://schemas.microsoft.com/office/drawing/2014/main" id="{124D1CE2-44DB-6746-9218-2FBDBB07BE70}"/>
                </a:ext>
              </a:extLst>
            </p:cNvPr>
            <p:cNvPicPr>
              <a:picLocks noChangeAspect="1"/>
            </p:cNvPicPr>
            <p:nvPr/>
          </p:nvPicPr>
          <p:blipFill>
            <a:blip r:embed="rId5"/>
            <a:stretch>
              <a:fillRect/>
            </a:stretch>
          </p:blipFill>
          <p:spPr>
            <a:xfrm>
              <a:off x="8535985" y="5358809"/>
              <a:ext cx="1278495" cy="250585"/>
            </a:xfrm>
            <a:prstGeom prst="rect">
              <a:avLst/>
            </a:prstGeom>
          </p:spPr>
        </p:pic>
      </p:grpSp>
    </p:spTree>
    <p:extLst>
      <p:ext uri="{BB962C8B-B14F-4D97-AF65-F5344CB8AC3E}">
        <p14:creationId xmlns:p14="http://schemas.microsoft.com/office/powerpoint/2010/main" val="3739941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10230" b="2601"/>
          <a:stretch/>
        </p:blipFill>
        <p:spPr>
          <a:xfrm>
            <a:off x="5703267" y="598677"/>
            <a:ext cx="3060576" cy="2490492"/>
          </a:xfrm>
          <a:prstGeom prst="rect">
            <a:avLst/>
          </a:prstGeom>
        </p:spPr>
      </p:pic>
      <p:pic>
        <p:nvPicPr>
          <p:cNvPr id="6" name="Picture 5">
            <a:extLst>
              <a:ext uri="{FF2B5EF4-FFF2-40B4-BE49-F238E27FC236}">
                <a16:creationId xmlns:a16="http://schemas.microsoft.com/office/drawing/2014/main" id="{00FE2CD0-5B2E-43C6-8CA5-A24CCE3034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993" t="24775" r="28689" b="12886"/>
          <a:stretch/>
        </p:blipFill>
        <p:spPr>
          <a:xfrm>
            <a:off x="5703267" y="3419461"/>
            <a:ext cx="2988207" cy="2241881"/>
          </a:xfrm>
          <a:prstGeom prst="rect">
            <a:avLst/>
          </a:prstGeom>
        </p:spPr>
      </p:pic>
      <p:pic>
        <p:nvPicPr>
          <p:cNvPr id="7" name="Picture 3" descr="F:\Asset Photos\WP_20160812_0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18674" y="598677"/>
            <a:ext cx="2843842" cy="50626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carnegie livermor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9484" y="2283442"/>
            <a:ext cx="5046583" cy="33779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7F5AA0F6-B3EA-F146-81EA-D4DE012E6FA4}"/>
              </a:ext>
            </a:extLst>
          </p:cNvPr>
          <p:cNvSpPr>
            <a:spLocks noGrp="1"/>
          </p:cNvSpPr>
          <p:nvPr>
            <p:ph type="title"/>
          </p:nvPr>
        </p:nvSpPr>
        <p:spPr>
          <a:xfrm>
            <a:off x="838200" y="365125"/>
            <a:ext cx="10515600" cy="1325563"/>
          </a:xfrm>
        </p:spPr>
        <p:txBody>
          <a:bodyPr>
            <a:normAutofit/>
          </a:bodyPr>
          <a:lstStyle/>
          <a:p>
            <a:r>
              <a:rPr lang="en-US" dirty="0"/>
              <a:t>What is an asset?</a:t>
            </a:r>
          </a:p>
        </p:txBody>
      </p:sp>
    </p:spTree>
    <p:extLst>
      <p:ext uri="{BB962C8B-B14F-4D97-AF65-F5344CB8AC3E}">
        <p14:creationId xmlns:p14="http://schemas.microsoft.com/office/powerpoint/2010/main" val="1106843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BCDFE-3AA6-C44E-A2A4-01AE53816063}"/>
              </a:ext>
            </a:extLst>
          </p:cNvPr>
          <p:cNvSpPr>
            <a:spLocks noGrp="1"/>
          </p:cNvSpPr>
          <p:nvPr>
            <p:ph type="title"/>
          </p:nvPr>
        </p:nvSpPr>
        <p:spPr>
          <a:xfrm>
            <a:off x="1354238" y="1365813"/>
            <a:ext cx="9455023" cy="4453963"/>
          </a:xfrm>
        </p:spPr>
        <p:txBody>
          <a:bodyPr>
            <a:normAutofit/>
          </a:bodyPr>
          <a:lstStyle/>
          <a:p>
            <a:r>
              <a:rPr lang="en-US" dirty="0"/>
              <a:t>6.01 CAMP Outreach Committee Member Introductions</a:t>
            </a:r>
          </a:p>
        </p:txBody>
      </p:sp>
    </p:spTree>
    <p:extLst>
      <p:ext uri="{BB962C8B-B14F-4D97-AF65-F5344CB8AC3E}">
        <p14:creationId xmlns:p14="http://schemas.microsoft.com/office/powerpoint/2010/main" val="4049729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68E778D6-1E47-354A-9A00-BD2DACF237AD}"/>
              </a:ext>
            </a:extLst>
          </p:cNvPr>
          <p:cNvSpPr txBox="1">
            <a:spLocks/>
          </p:cNvSpPr>
          <p:nvPr/>
        </p:nvSpPr>
        <p:spPr>
          <a:xfrm>
            <a:off x="1512038" y="3253674"/>
            <a:ext cx="9167923" cy="1238692"/>
          </a:xfrm>
          <a:prstGeom prst="rect">
            <a:avLst/>
          </a:prstGeom>
        </p:spPr>
        <p:txBody>
          <a:bodyPr vert="horz" lIns="91440" tIns="45720" rIns="91440" bIns="45720" rtlCol="0">
            <a:noAutofit/>
          </a:bodyPr>
          <a:lstStyle>
            <a:defPPr>
              <a:defRPr lang="en-US"/>
            </a:defPPr>
            <a:lvl1pPr marL="0" algn="ctr" defTabSz="914400" rtl="0" eaLnBrk="1" latinLnBrk="0" hangingPunct="1">
              <a:lnSpc>
                <a:spcPct val="100000"/>
              </a:lnSpc>
              <a:buNone/>
              <a:defRPr sz="3000" b="1" kern="1200">
                <a:solidFill>
                  <a:srgbClr val="FBB04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An asset is something that the City owns that requires periodic rehabilitation and replacement.</a:t>
            </a:r>
          </a:p>
          <a:p>
            <a:endParaRPr lang="en-US" dirty="0">
              <a:latin typeface="Arial" panose="020B0604020202020204" pitchFamily="34" charset="0"/>
              <a:cs typeface="Arial" panose="020B0604020202020204" pitchFamily="34" charset="0"/>
            </a:endParaRPr>
          </a:p>
        </p:txBody>
      </p:sp>
      <p:sp>
        <p:nvSpPr>
          <p:cNvPr id="3" name="Title Placeholder 1">
            <a:extLst>
              <a:ext uri="{FF2B5EF4-FFF2-40B4-BE49-F238E27FC236}">
                <a16:creationId xmlns:a16="http://schemas.microsoft.com/office/drawing/2014/main" id="{A9263544-173B-2248-9F3C-D2CADA8E83C5}"/>
              </a:ext>
            </a:extLst>
          </p:cNvPr>
          <p:cNvSpPr txBox="1">
            <a:spLocks/>
          </p:cNvSpPr>
          <p:nvPr/>
        </p:nvSpPr>
        <p:spPr>
          <a:xfrm>
            <a:off x="838200" y="1928111"/>
            <a:ext cx="1051560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5000" b="1" kern="1200">
                <a:solidFill>
                  <a:schemeClr val="bg1"/>
                </a:solidFill>
                <a:latin typeface="Arial" panose="020B0604020202020204" pitchFamily="34" charset="0"/>
                <a:ea typeface="+mj-ea"/>
                <a:cs typeface="Arial" panose="020B0604020202020204" pitchFamily="34" charset="0"/>
              </a:defRPr>
            </a:lvl1pPr>
          </a:lstStyle>
          <a:p>
            <a:r>
              <a:rPr lang="en-US" dirty="0"/>
              <a:t>ASSET</a:t>
            </a:r>
          </a:p>
        </p:txBody>
      </p:sp>
    </p:spTree>
    <p:extLst>
      <p:ext uri="{BB962C8B-B14F-4D97-AF65-F5344CB8AC3E}">
        <p14:creationId xmlns:p14="http://schemas.microsoft.com/office/powerpoint/2010/main" val="1371724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F5AA0F6-B3EA-F146-81EA-D4DE012E6FA4}"/>
              </a:ext>
            </a:extLst>
          </p:cNvPr>
          <p:cNvSpPr>
            <a:spLocks noGrp="1"/>
          </p:cNvSpPr>
          <p:nvPr>
            <p:ph type="title"/>
          </p:nvPr>
        </p:nvSpPr>
        <p:spPr>
          <a:xfrm>
            <a:off x="838200" y="365125"/>
            <a:ext cx="10515600" cy="1325563"/>
          </a:xfrm>
        </p:spPr>
        <p:txBody>
          <a:bodyPr>
            <a:normAutofit/>
          </a:bodyPr>
          <a:lstStyle/>
          <a:p>
            <a:r>
              <a:rPr lang="en-US" dirty="0"/>
              <a:t>What is asset management?</a:t>
            </a:r>
          </a:p>
        </p:txBody>
      </p:sp>
      <p:pic>
        <p:nvPicPr>
          <p:cNvPr id="11" name="Picture 10" descr="A picture containing text, sky, outdoor, road&#10;&#10;Description automatically generated">
            <a:extLst>
              <a:ext uri="{FF2B5EF4-FFF2-40B4-BE49-F238E27FC236}">
                <a16:creationId xmlns:a16="http://schemas.microsoft.com/office/drawing/2014/main" id="{514551F8-3BB3-0E4A-A560-11B8F7E35C56}"/>
              </a:ext>
            </a:extLst>
          </p:cNvPr>
          <p:cNvPicPr>
            <a:picLocks noChangeAspect="1"/>
          </p:cNvPicPr>
          <p:nvPr/>
        </p:nvPicPr>
        <p:blipFill>
          <a:blip r:embed="rId3"/>
          <a:stretch>
            <a:fillRect/>
          </a:stretch>
        </p:blipFill>
        <p:spPr>
          <a:xfrm>
            <a:off x="953531" y="1363302"/>
            <a:ext cx="9806839" cy="4903420"/>
          </a:xfrm>
          <a:prstGeom prst="rect">
            <a:avLst/>
          </a:prstGeom>
        </p:spPr>
      </p:pic>
    </p:spTree>
    <p:extLst>
      <p:ext uri="{BB962C8B-B14F-4D97-AF65-F5344CB8AC3E}">
        <p14:creationId xmlns:p14="http://schemas.microsoft.com/office/powerpoint/2010/main" val="3457378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68E778D6-1E47-354A-9A00-BD2DACF237AD}"/>
              </a:ext>
            </a:extLst>
          </p:cNvPr>
          <p:cNvSpPr txBox="1">
            <a:spLocks/>
          </p:cNvSpPr>
          <p:nvPr/>
        </p:nvSpPr>
        <p:spPr>
          <a:xfrm>
            <a:off x="1889937" y="3253674"/>
            <a:ext cx="8412126" cy="1238692"/>
          </a:xfrm>
          <a:prstGeom prst="rect">
            <a:avLst/>
          </a:prstGeom>
        </p:spPr>
        <p:txBody>
          <a:bodyPr vert="horz" lIns="91440" tIns="45720" rIns="91440" bIns="45720" rtlCol="0">
            <a:noAutofit/>
          </a:bodyPr>
          <a:lstStyle>
            <a:defPPr>
              <a:defRPr lang="en-US"/>
            </a:defPPr>
            <a:lvl1pPr marL="0" algn="ctr" defTabSz="914400" rtl="0" eaLnBrk="1" latinLnBrk="0" hangingPunct="1">
              <a:lnSpc>
                <a:spcPct val="100000"/>
              </a:lnSpc>
              <a:buNone/>
              <a:defRPr sz="3000" b="1" kern="1200">
                <a:solidFill>
                  <a:srgbClr val="FBB04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Ensuring the safety, quality and reliability of Livermore’s community-owned property.</a:t>
            </a:r>
          </a:p>
        </p:txBody>
      </p:sp>
      <p:sp>
        <p:nvSpPr>
          <p:cNvPr id="3" name="Title Placeholder 1">
            <a:extLst>
              <a:ext uri="{FF2B5EF4-FFF2-40B4-BE49-F238E27FC236}">
                <a16:creationId xmlns:a16="http://schemas.microsoft.com/office/drawing/2014/main" id="{A9263544-173B-2248-9F3C-D2CADA8E83C5}"/>
              </a:ext>
            </a:extLst>
          </p:cNvPr>
          <p:cNvSpPr txBox="1">
            <a:spLocks/>
          </p:cNvSpPr>
          <p:nvPr/>
        </p:nvSpPr>
        <p:spPr>
          <a:xfrm>
            <a:off x="838200" y="1928111"/>
            <a:ext cx="1051560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5000" b="1" kern="1200">
                <a:solidFill>
                  <a:schemeClr val="bg1"/>
                </a:solidFill>
                <a:latin typeface="Arial" panose="020B0604020202020204" pitchFamily="34" charset="0"/>
                <a:ea typeface="+mj-ea"/>
                <a:cs typeface="Arial" panose="020B0604020202020204" pitchFamily="34" charset="0"/>
              </a:defRPr>
            </a:lvl1pPr>
          </a:lstStyle>
          <a:p>
            <a:r>
              <a:rPr lang="en-US" dirty="0"/>
              <a:t>ASSET MANAGEMENT</a:t>
            </a:r>
          </a:p>
        </p:txBody>
      </p:sp>
    </p:spTree>
    <p:extLst>
      <p:ext uri="{BB962C8B-B14F-4D97-AF65-F5344CB8AC3E}">
        <p14:creationId xmlns:p14="http://schemas.microsoft.com/office/powerpoint/2010/main" val="34249629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outdoor, sign, different&#10;&#10;Description automatically generated">
            <a:extLst>
              <a:ext uri="{FF2B5EF4-FFF2-40B4-BE49-F238E27FC236}">
                <a16:creationId xmlns:a16="http://schemas.microsoft.com/office/drawing/2014/main" id="{7EC474FD-82E2-3544-9F3E-7396EDA35478}"/>
              </a:ext>
            </a:extLst>
          </p:cNvPr>
          <p:cNvPicPr>
            <a:picLocks noChangeAspect="1"/>
          </p:cNvPicPr>
          <p:nvPr/>
        </p:nvPicPr>
        <p:blipFill>
          <a:blip r:embed="rId3"/>
          <a:stretch>
            <a:fillRect/>
          </a:stretch>
        </p:blipFill>
        <p:spPr>
          <a:xfrm>
            <a:off x="0" y="0"/>
            <a:ext cx="12192000" cy="6858000"/>
          </a:xfrm>
          <a:prstGeom prst="rect">
            <a:avLst/>
          </a:prstGeom>
        </p:spPr>
      </p:pic>
      <p:pic>
        <p:nvPicPr>
          <p:cNvPr id="6" name="Graphic 5">
            <a:extLst>
              <a:ext uri="{FF2B5EF4-FFF2-40B4-BE49-F238E27FC236}">
                <a16:creationId xmlns:a16="http://schemas.microsoft.com/office/drawing/2014/main" id="{57172AB4-EEF3-EF47-B4EB-C107A85FF0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39366" y="5815999"/>
            <a:ext cx="776176" cy="776176"/>
          </a:xfrm>
          <a:prstGeom prst="rect">
            <a:avLst/>
          </a:prstGeom>
        </p:spPr>
      </p:pic>
    </p:spTree>
    <p:extLst>
      <p:ext uri="{BB962C8B-B14F-4D97-AF65-F5344CB8AC3E}">
        <p14:creationId xmlns:p14="http://schemas.microsoft.com/office/powerpoint/2010/main" val="798093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building, furniture&#10;&#10;Description automatically generated">
            <a:extLst>
              <a:ext uri="{FF2B5EF4-FFF2-40B4-BE49-F238E27FC236}">
                <a16:creationId xmlns:a16="http://schemas.microsoft.com/office/drawing/2014/main" id="{E5DB891B-75EB-CD4B-A141-60573AD43CA4}"/>
              </a:ext>
            </a:extLst>
          </p:cNvPr>
          <p:cNvPicPr>
            <a:picLocks noChangeAspect="1"/>
          </p:cNvPicPr>
          <p:nvPr/>
        </p:nvPicPr>
        <p:blipFill>
          <a:blip r:embed="rId3"/>
          <a:stretch>
            <a:fillRect/>
          </a:stretch>
        </p:blipFill>
        <p:spPr>
          <a:xfrm>
            <a:off x="8232661" y="3527668"/>
            <a:ext cx="3733561" cy="3177117"/>
          </a:xfrm>
          <a:prstGeom prst="rect">
            <a:avLst/>
          </a:prstGeom>
        </p:spPr>
      </p:pic>
      <p:pic>
        <p:nvPicPr>
          <p:cNvPr id="5" name="Picture 4" descr="A picture containing text, outdoor, sky, street&#10;&#10;Description automatically generated">
            <a:extLst>
              <a:ext uri="{FF2B5EF4-FFF2-40B4-BE49-F238E27FC236}">
                <a16:creationId xmlns:a16="http://schemas.microsoft.com/office/drawing/2014/main" id="{E23EC9C9-8D2F-A145-A630-7822C1745DCD}"/>
              </a:ext>
            </a:extLst>
          </p:cNvPr>
          <p:cNvPicPr>
            <a:picLocks noChangeAspect="1"/>
          </p:cNvPicPr>
          <p:nvPr/>
        </p:nvPicPr>
        <p:blipFill>
          <a:blip r:embed="rId4"/>
          <a:stretch>
            <a:fillRect/>
          </a:stretch>
        </p:blipFill>
        <p:spPr>
          <a:xfrm>
            <a:off x="8232661" y="153214"/>
            <a:ext cx="3733561" cy="3177117"/>
          </a:xfrm>
          <a:prstGeom prst="rect">
            <a:avLst/>
          </a:prstGeom>
        </p:spPr>
      </p:pic>
      <p:pic>
        <p:nvPicPr>
          <p:cNvPr id="7" name="Picture 6" descr="A park with benches and trees&#10;&#10;Description automatically generated with low confidence">
            <a:extLst>
              <a:ext uri="{FF2B5EF4-FFF2-40B4-BE49-F238E27FC236}">
                <a16:creationId xmlns:a16="http://schemas.microsoft.com/office/drawing/2014/main" id="{9580A7AF-BD35-EE4D-8921-3E4331FA299B}"/>
              </a:ext>
            </a:extLst>
          </p:cNvPr>
          <p:cNvPicPr>
            <a:picLocks noChangeAspect="1"/>
          </p:cNvPicPr>
          <p:nvPr/>
        </p:nvPicPr>
        <p:blipFill>
          <a:blip r:embed="rId5"/>
          <a:stretch>
            <a:fillRect/>
          </a:stretch>
        </p:blipFill>
        <p:spPr>
          <a:xfrm>
            <a:off x="4229219" y="3527668"/>
            <a:ext cx="3733561" cy="3177117"/>
          </a:xfrm>
          <a:prstGeom prst="rect">
            <a:avLst/>
          </a:prstGeom>
        </p:spPr>
      </p:pic>
      <p:pic>
        <p:nvPicPr>
          <p:cNvPr id="9" name="Picture 8" descr="A picture containing text, road, outdoor, sky&#10;&#10;Description automatically generated">
            <a:extLst>
              <a:ext uri="{FF2B5EF4-FFF2-40B4-BE49-F238E27FC236}">
                <a16:creationId xmlns:a16="http://schemas.microsoft.com/office/drawing/2014/main" id="{1AF0737C-FC69-5C41-9914-4094D7E76A06}"/>
              </a:ext>
            </a:extLst>
          </p:cNvPr>
          <p:cNvPicPr>
            <a:picLocks noChangeAspect="1"/>
          </p:cNvPicPr>
          <p:nvPr/>
        </p:nvPicPr>
        <p:blipFill>
          <a:blip r:embed="rId6"/>
          <a:stretch>
            <a:fillRect/>
          </a:stretch>
        </p:blipFill>
        <p:spPr>
          <a:xfrm>
            <a:off x="225778" y="153214"/>
            <a:ext cx="3733561" cy="3177117"/>
          </a:xfrm>
          <a:prstGeom prst="rect">
            <a:avLst/>
          </a:prstGeom>
        </p:spPr>
      </p:pic>
      <p:pic>
        <p:nvPicPr>
          <p:cNvPr id="11" name="Picture 10" descr="A picture containing text, oven, appliance, grate&#10;&#10;Description automatically generated">
            <a:extLst>
              <a:ext uri="{FF2B5EF4-FFF2-40B4-BE49-F238E27FC236}">
                <a16:creationId xmlns:a16="http://schemas.microsoft.com/office/drawing/2014/main" id="{6CC6C203-705D-DD45-8416-3D3A3D7D219F}"/>
              </a:ext>
            </a:extLst>
          </p:cNvPr>
          <p:cNvPicPr>
            <a:picLocks noChangeAspect="1"/>
          </p:cNvPicPr>
          <p:nvPr/>
        </p:nvPicPr>
        <p:blipFill>
          <a:blip r:embed="rId7"/>
          <a:stretch>
            <a:fillRect/>
          </a:stretch>
        </p:blipFill>
        <p:spPr>
          <a:xfrm>
            <a:off x="225778" y="3527668"/>
            <a:ext cx="3733561" cy="3177117"/>
          </a:xfrm>
          <a:prstGeom prst="rect">
            <a:avLst/>
          </a:prstGeom>
        </p:spPr>
      </p:pic>
      <p:pic>
        <p:nvPicPr>
          <p:cNvPr id="13" name="Picture 12" descr="A picture containing tree, outdoor, brick, stone&#10;&#10;Description automatically generated">
            <a:extLst>
              <a:ext uri="{FF2B5EF4-FFF2-40B4-BE49-F238E27FC236}">
                <a16:creationId xmlns:a16="http://schemas.microsoft.com/office/drawing/2014/main" id="{2F26BAD0-41F9-2645-88D5-42B9C9115AFB}"/>
              </a:ext>
            </a:extLst>
          </p:cNvPr>
          <p:cNvPicPr>
            <a:picLocks noChangeAspect="1"/>
          </p:cNvPicPr>
          <p:nvPr/>
        </p:nvPicPr>
        <p:blipFill>
          <a:blip r:embed="rId8"/>
          <a:stretch>
            <a:fillRect/>
          </a:stretch>
        </p:blipFill>
        <p:spPr>
          <a:xfrm>
            <a:off x="4229219" y="153214"/>
            <a:ext cx="3733561" cy="3177117"/>
          </a:xfrm>
          <a:prstGeom prst="rect">
            <a:avLst/>
          </a:prstGeom>
        </p:spPr>
      </p:pic>
      <p:pic>
        <p:nvPicPr>
          <p:cNvPr id="8" name="Graphic 7">
            <a:extLst>
              <a:ext uri="{FF2B5EF4-FFF2-40B4-BE49-F238E27FC236}">
                <a16:creationId xmlns:a16="http://schemas.microsoft.com/office/drawing/2014/main" id="{01EBB644-EDE5-D54B-A1CE-48688E7627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39366" y="5815999"/>
            <a:ext cx="776176" cy="776176"/>
          </a:xfrm>
          <a:prstGeom prst="rect">
            <a:avLst/>
          </a:prstGeom>
        </p:spPr>
      </p:pic>
    </p:spTree>
    <p:extLst>
      <p:ext uri="{BB962C8B-B14F-4D97-AF65-F5344CB8AC3E}">
        <p14:creationId xmlns:p14="http://schemas.microsoft.com/office/powerpoint/2010/main" val="9688964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81AE17-E0B4-D14D-A587-96427828DDA6}"/>
              </a:ext>
            </a:extLst>
          </p:cNvPr>
          <p:cNvSpPr/>
          <p:nvPr/>
        </p:nvSpPr>
        <p:spPr>
          <a:xfrm>
            <a:off x="6634716" y="1392865"/>
            <a:ext cx="5082363" cy="4253023"/>
          </a:xfrm>
          <a:prstGeom prst="rect">
            <a:avLst/>
          </a:prstGeom>
          <a:solidFill>
            <a:srgbClr val="FBB040">
              <a:alpha val="2465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45925"/>
            <a:ext cx="10515600" cy="1325563"/>
          </a:xfrm>
        </p:spPr>
        <p:txBody>
          <a:bodyPr vert="horz" lIns="91440" tIns="45720" rIns="91440" bIns="45720" rtlCol="0" anchor="ctr">
            <a:normAutofit/>
          </a:bodyPr>
          <a:lstStyle/>
          <a:p>
            <a:pPr>
              <a:lnSpc>
                <a:spcPct val="90000"/>
              </a:lnSpc>
            </a:pPr>
            <a:r>
              <a:rPr lang="en-US" dirty="0"/>
              <a:t>Overview of City Assets</a:t>
            </a:r>
          </a:p>
        </p:txBody>
      </p:sp>
      <p:sp>
        <p:nvSpPr>
          <p:cNvPr id="3" name="Content Placeholder 2"/>
          <p:cNvSpPr>
            <a:spLocks noGrp="1"/>
          </p:cNvSpPr>
          <p:nvPr>
            <p:ph idx="1"/>
          </p:nvPr>
        </p:nvSpPr>
        <p:spPr>
          <a:xfrm>
            <a:off x="838200" y="2202757"/>
            <a:ext cx="5976257" cy="4669034"/>
          </a:xfrm>
        </p:spPr>
        <p:txBody>
          <a:bodyPr vert="horz" numCol="2">
            <a:noAutofit/>
          </a:bodyPr>
          <a:lstStyle/>
          <a:p>
            <a:pPr marL="0" indent="0">
              <a:lnSpc>
                <a:spcPct val="107000"/>
              </a:lnSpc>
              <a:spcBef>
                <a:spcPts val="0"/>
              </a:spcBef>
              <a:buNone/>
            </a:pPr>
            <a:r>
              <a:rPr lang="en-US" sz="2400" dirty="0">
                <a:solidFill>
                  <a:srgbClr val="385C7F"/>
                </a:solidFill>
                <a:effectLst/>
                <a:ea typeface="Calibri" panose="020F0502020204030204" pitchFamily="34" charset="0"/>
              </a:rPr>
              <a:t>Roadway Related</a:t>
            </a:r>
          </a:p>
          <a:p>
            <a:pPr>
              <a:lnSpc>
                <a:spcPct val="107000"/>
              </a:lnSpc>
              <a:spcBef>
                <a:spcPts val="0"/>
              </a:spcBef>
            </a:pPr>
            <a:r>
              <a:rPr lang="en-US" sz="2400" dirty="0">
                <a:effectLst/>
                <a:ea typeface="Calibri" panose="020F0502020204030204" pitchFamily="34" charset="0"/>
              </a:rPr>
              <a:t>Streets</a:t>
            </a:r>
          </a:p>
          <a:p>
            <a:pPr>
              <a:lnSpc>
                <a:spcPct val="107000"/>
              </a:lnSpc>
              <a:spcBef>
                <a:spcPts val="0"/>
              </a:spcBef>
            </a:pPr>
            <a:r>
              <a:rPr lang="en-US" sz="2400" dirty="0">
                <a:effectLst/>
                <a:ea typeface="Calibri" panose="020F0502020204030204" pitchFamily="34" charset="0"/>
              </a:rPr>
              <a:t>Sidewalks</a:t>
            </a:r>
          </a:p>
          <a:p>
            <a:pPr>
              <a:lnSpc>
                <a:spcPct val="107000"/>
              </a:lnSpc>
              <a:spcBef>
                <a:spcPts val="0"/>
              </a:spcBef>
            </a:pPr>
            <a:r>
              <a:rPr lang="en-US" sz="2400" dirty="0">
                <a:effectLst/>
                <a:ea typeface="Calibri" panose="020F0502020204030204" pitchFamily="34" charset="0"/>
              </a:rPr>
              <a:t>Curb ramps</a:t>
            </a:r>
          </a:p>
          <a:p>
            <a:pPr>
              <a:lnSpc>
                <a:spcPct val="107000"/>
              </a:lnSpc>
              <a:spcBef>
                <a:spcPts val="0"/>
              </a:spcBef>
            </a:pPr>
            <a:r>
              <a:rPr lang="en-US" sz="2400" dirty="0">
                <a:effectLst/>
                <a:ea typeface="Calibri" panose="020F0502020204030204" pitchFamily="34" charset="0"/>
              </a:rPr>
              <a:t>Curb/gutter</a:t>
            </a:r>
          </a:p>
          <a:p>
            <a:pPr>
              <a:lnSpc>
                <a:spcPct val="107000"/>
              </a:lnSpc>
              <a:spcBef>
                <a:spcPts val="0"/>
              </a:spcBef>
            </a:pPr>
            <a:r>
              <a:rPr lang="en-US" sz="2400" dirty="0">
                <a:effectLst/>
                <a:ea typeface="Calibri" panose="020F0502020204030204" pitchFamily="34" charset="0"/>
              </a:rPr>
              <a:t>Bridges</a:t>
            </a:r>
          </a:p>
          <a:p>
            <a:pPr>
              <a:lnSpc>
                <a:spcPct val="107000"/>
              </a:lnSpc>
              <a:spcBef>
                <a:spcPts val="0"/>
              </a:spcBef>
            </a:pPr>
            <a:r>
              <a:rPr lang="en-US" sz="2400" dirty="0">
                <a:ea typeface="Calibri" panose="020F0502020204030204" pitchFamily="34" charset="0"/>
              </a:rPr>
              <a:t>Streetlights</a:t>
            </a:r>
          </a:p>
          <a:p>
            <a:pPr>
              <a:lnSpc>
                <a:spcPct val="107000"/>
              </a:lnSpc>
              <a:spcBef>
                <a:spcPts val="0"/>
              </a:spcBef>
            </a:pPr>
            <a:r>
              <a:rPr lang="en-US" sz="2400" dirty="0">
                <a:ea typeface="Calibri" panose="020F0502020204030204" pitchFamily="34" charset="0"/>
              </a:rPr>
              <a:t>Traffic signals</a:t>
            </a:r>
          </a:p>
          <a:p>
            <a:pPr>
              <a:lnSpc>
                <a:spcPct val="107000"/>
              </a:lnSpc>
              <a:spcBef>
                <a:spcPts val="0"/>
              </a:spcBef>
            </a:pPr>
            <a:r>
              <a:rPr lang="en-US" sz="2400" dirty="0">
                <a:ea typeface="Calibri" panose="020F0502020204030204" pitchFamily="34" charset="0"/>
              </a:rPr>
              <a:t>Traffic signs</a:t>
            </a:r>
          </a:p>
          <a:p>
            <a:pPr>
              <a:lnSpc>
                <a:spcPct val="107000"/>
              </a:lnSpc>
              <a:spcBef>
                <a:spcPts val="0"/>
              </a:spcBef>
            </a:pPr>
            <a:r>
              <a:rPr lang="en-US" sz="2400" dirty="0">
                <a:ea typeface="Calibri" panose="020F0502020204030204" pitchFamily="34" charset="0"/>
              </a:rPr>
              <a:t>Landscaped Areas</a:t>
            </a:r>
          </a:p>
          <a:p>
            <a:pPr marL="457200" lvl="1" indent="0">
              <a:lnSpc>
                <a:spcPct val="107000"/>
              </a:lnSpc>
              <a:spcBef>
                <a:spcPts val="0"/>
              </a:spcBef>
              <a:buNone/>
            </a:pPr>
            <a:endParaRPr lang="en-US" sz="2400" dirty="0">
              <a:solidFill>
                <a:srgbClr val="385C7F"/>
              </a:solidFill>
              <a:ea typeface="Calibri" panose="020F0502020204030204" pitchFamily="34" charset="0"/>
            </a:endParaRPr>
          </a:p>
          <a:p>
            <a:pPr marL="457200" lvl="1" indent="0">
              <a:lnSpc>
                <a:spcPct val="107000"/>
              </a:lnSpc>
              <a:spcBef>
                <a:spcPts val="0"/>
              </a:spcBef>
              <a:buNone/>
            </a:pPr>
            <a:r>
              <a:rPr lang="en-US" sz="2400" dirty="0">
                <a:solidFill>
                  <a:srgbClr val="385C7F"/>
                </a:solidFill>
                <a:ea typeface="Calibri" panose="020F0502020204030204" pitchFamily="34" charset="0"/>
              </a:rPr>
              <a:t>Non-Roadway Related</a:t>
            </a:r>
          </a:p>
          <a:p>
            <a:pPr lvl="1">
              <a:lnSpc>
                <a:spcPct val="107000"/>
              </a:lnSpc>
              <a:spcBef>
                <a:spcPts val="0"/>
              </a:spcBef>
            </a:pPr>
            <a:r>
              <a:rPr lang="en-US" sz="2400" dirty="0">
                <a:ea typeface="Calibri" panose="020F0502020204030204" pitchFamily="34" charset="0"/>
              </a:rPr>
              <a:t>Walls/Fences</a:t>
            </a:r>
          </a:p>
          <a:p>
            <a:pPr lvl="1">
              <a:lnSpc>
                <a:spcPct val="107000"/>
              </a:lnSpc>
              <a:spcBef>
                <a:spcPts val="0"/>
              </a:spcBef>
            </a:pPr>
            <a:r>
              <a:rPr lang="en-US" sz="2400" dirty="0">
                <a:effectLst/>
                <a:ea typeface="Calibri" panose="020F0502020204030204" pitchFamily="34" charset="0"/>
              </a:rPr>
              <a:t>Buildings</a:t>
            </a:r>
          </a:p>
          <a:p>
            <a:pPr lvl="1">
              <a:lnSpc>
                <a:spcPct val="107000"/>
              </a:lnSpc>
              <a:spcBef>
                <a:spcPts val="0"/>
              </a:spcBef>
            </a:pPr>
            <a:r>
              <a:rPr lang="en-US" sz="2400" dirty="0">
                <a:effectLst/>
                <a:ea typeface="Calibri" panose="020F0502020204030204" pitchFamily="34" charset="0"/>
              </a:rPr>
              <a:t>Trees</a:t>
            </a:r>
          </a:p>
          <a:p>
            <a:pPr lvl="1">
              <a:lnSpc>
                <a:spcPct val="107000"/>
              </a:lnSpc>
              <a:spcBef>
                <a:spcPts val="0"/>
              </a:spcBef>
            </a:pPr>
            <a:r>
              <a:rPr lang="en-US" sz="2400" dirty="0">
                <a:effectLst/>
                <a:ea typeface="Calibri" panose="020F0502020204030204" pitchFamily="34" charset="0"/>
              </a:rPr>
              <a:t>Parks/Plazas</a:t>
            </a:r>
          </a:p>
          <a:p>
            <a:pPr lvl="1">
              <a:lnSpc>
                <a:spcPct val="107000"/>
              </a:lnSpc>
              <a:spcBef>
                <a:spcPts val="0"/>
              </a:spcBef>
            </a:pPr>
            <a:r>
              <a:rPr lang="en-US" sz="2400" dirty="0">
                <a:effectLst/>
                <a:ea typeface="Calibri" panose="020F0502020204030204" pitchFamily="34" charset="0"/>
              </a:rPr>
              <a:t>Trails</a:t>
            </a:r>
          </a:p>
          <a:p>
            <a:pPr lvl="1">
              <a:lnSpc>
                <a:spcPct val="107000"/>
              </a:lnSpc>
              <a:spcBef>
                <a:spcPts val="0"/>
              </a:spcBef>
            </a:pPr>
            <a:r>
              <a:rPr lang="en-US" sz="2400" dirty="0">
                <a:effectLst/>
                <a:ea typeface="Calibri" panose="020F0502020204030204" pitchFamily="34" charset="0"/>
              </a:rPr>
              <a:t>Golf Course</a:t>
            </a:r>
          </a:p>
          <a:p>
            <a:pPr lvl="1">
              <a:lnSpc>
                <a:spcPct val="107000"/>
              </a:lnSpc>
              <a:spcBef>
                <a:spcPts val="0"/>
              </a:spcBef>
              <a:spcAft>
                <a:spcPts val="800"/>
              </a:spcAft>
            </a:pPr>
            <a:r>
              <a:rPr lang="en-US" sz="2400" dirty="0">
                <a:effectLst/>
                <a:ea typeface="Calibri" panose="020F0502020204030204" pitchFamily="34" charset="0"/>
              </a:rPr>
              <a:t>Stormwater System</a:t>
            </a:r>
            <a:endParaRPr lang="en-US" sz="2400" i="1" dirty="0">
              <a:effectLst/>
              <a:ea typeface="Calibri" panose="020F0502020204030204" pitchFamily="34" charset="0"/>
            </a:endParaRPr>
          </a:p>
        </p:txBody>
      </p:sp>
      <p:sp>
        <p:nvSpPr>
          <p:cNvPr id="6" name="Content Placeholder 2">
            <a:extLst>
              <a:ext uri="{FF2B5EF4-FFF2-40B4-BE49-F238E27FC236}">
                <a16:creationId xmlns:a16="http://schemas.microsoft.com/office/drawing/2014/main" id="{D596177B-BC14-4EB6-BA76-6EE5B2304941}"/>
              </a:ext>
            </a:extLst>
          </p:cNvPr>
          <p:cNvSpPr txBox="1">
            <a:spLocks/>
          </p:cNvSpPr>
          <p:nvPr/>
        </p:nvSpPr>
        <p:spPr>
          <a:xfrm>
            <a:off x="6871651" y="2202757"/>
            <a:ext cx="4498907" cy="414054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rgbClr val="385C7F"/>
              </a:buClr>
              <a:buFont typeface="Arial" panose="020B0604020202020204" pitchFamily="34" charset="0"/>
              <a:buChar char="•"/>
              <a:defRPr sz="2500" b="0" i="0" kern="12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Clr>
                <a:srgbClr val="385C7F"/>
              </a:buClr>
              <a:buFont typeface="Arial" panose="020B0604020202020204" pitchFamily="34" charset="0"/>
              <a:buChar char="•"/>
              <a:defRPr sz="2500" b="0" i="0" kern="1200">
                <a:solidFill>
                  <a:schemeClr val="tx1"/>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Clr>
                <a:srgbClr val="385C7F"/>
              </a:buClr>
              <a:buFont typeface="Arial" panose="020B0604020202020204" pitchFamily="34" charset="0"/>
              <a:buChar char="•"/>
              <a:defRPr sz="2000" b="0" i="0" kern="1200">
                <a:solidFill>
                  <a:schemeClr val="tx1"/>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Clr>
                <a:srgbClr val="385C7F"/>
              </a:buClr>
              <a:buFont typeface="Arial" panose="020B0604020202020204" pitchFamily="34" charset="0"/>
              <a:buChar char="•"/>
              <a:defRPr sz="1800" b="0" i="0" kern="1200">
                <a:solidFill>
                  <a:schemeClr val="tx1"/>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Clr>
                <a:srgbClr val="385C7F"/>
              </a:buClr>
              <a:buFont typeface="Arial" panose="020B0604020202020204" pitchFamily="34" charset="0"/>
              <a:buChar char="•"/>
              <a:defRPr sz="1800" b="0" i="0" kern="1200">
                <a:solidFill>
                  <a:schemeClr val="tx1"/>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Bef>
                <a:spcPts val="0"/>
              </a:spcBef>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Livermore Municipal Airport</a:t>
            </a:r>
          </a:p>
          <a:p>
            <a:pPr>
              <a:lnSpc>
                <a:spcPct val="107000"/>
              </a:lnSpc>
              <a:spcBef>
                <a:spcPts val="0"/>
              </a:spcBef>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Wastewater System (includes Livermore Water Reclamation Plant)</a:t>
            </a:r>
          </a:p>
          <a:p>
            <a:pPr>
              <a:lnSpc>
                <a:spcPct val="107000"/>
              </a:lnSpc>
              <a:spcBef>
                <a:spcPts val="0"/>
              </a:spcBef>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Recycled Water System</a:t>
            </a:r>
          </a:p>
          <a:p>
            <a:pPr>
              <a:lnSpc>
                <a:spcPct val="107000"/>
              </a:lnSpc>
              <a:spcBef>
                <a:spcPts val="0"/>
              </a:spcBef>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Drinking Water System for 1/3 of Livermore</a:t>
            </a:r>
          </a:p>
          <a:p>
            <a:pPr>
              <a:lnSpc>
                <a:spcPct val="107000"/>
              </a:lnSpc>
              <a:spcBef>
                <a:spcPts val="0"/>
              </a:spcBef>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Stormwater System</a:t>
            </a:r>
            <a:endPar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685800" marR="0" lvl="1" indent="-228600" algn="l" defTabSz="914400" rtl="0" eaLnBrk="1" fontAlgn="auto" latinLnBrk="0" hangingPunct="1">
              <a:lnSpc>
                <a:spcPct val="107000"/>
              </a:lnSpc>
              <a:spcBef>
                <a:spcPts val="0"/>
              </a:spcBef>
              <a:spcAft>
                <a:spcPts val="0"/>
              </a:spcAft>
              <a:buClr>
                <a:srgbClr val="385C7F"/>
              </a:buClr>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32E44EF-BCB3-4A7D-9354-353669C0FDDB}"/>
              </a:ext>
            </a:extLst>
          </p:cNvPr>
          <p:cNvSpPr txBox="1"/>
          <p:nvPr/>
        </p:nvSpPr>
        <p:spPr>
          <a:xfrm>
            <a:off x="838200" y="1566429"/>
            <a:ext cx="4748463" cy="78483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General Fund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DCBE237-2A18-4858-A782-FF516BFA5AED}"/>
              </a:ext>
            </a:extLst>
          </p:cNvPr>
          <p:cNvSpPr txBox="1"/>
          <p:nvPr/>
        </p:nvSpPr>
        <p:spPr>
          <a:xfrm>
            <a:off x="6871651" y="1566429"/>
            <a:ext cx="4748463" cy="5078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Enterprise Funds</a:t>
            </a:r>
          </a:p>
        </p:txBody>
      </p:sp>
    </p:spTree>
    <p:extLst>
      <p:ext uri="{BB962C8B-B14F-4D97-AF65-F5344CB8AC3E}">
        <p14:creationId xmlns:p14="http://schemas.microsoft.com/office/powerpoint/2010/main" val="33764704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7421"/>
            <a:ext cx="10515600" cy="1325563"/>
          </a:xfrm>
        </p:spPr>
        <p:txBody>
          <a:bodyPr>
            <a:normAutofit/>
          </a:bodyPr>
          <a:lstStyle/>
          <a:p>
            <a:r>
              <a:rPr lang="en-US" dirty="0"/>
              <a:t>Asset Management </a:t>
            </a:r>
            <a:br>
              <a:rPr lang="en-US" dirty="0"/>
            </a:br>
            <a:r>
              <a:rPr lang="en-US" dirty="0"/>
              <a:t>Program</a:t>
            </a:r>
          </a:p>
        </p:txBody>
      </p:sp>
      <p:pic>
        <p:nvPicPr>
          <p:cNvPr id="11" name="Picture 10">
            <a:extLst>
              <a:ext uri="{FF2B5EF4-FFF2-40B4-BE49-F238E27FC236}">
                <a16:creationId xmlns:a16="http://schemas.microsoft.com/office/drawing/2014/main" id="{7BFD57B2-D126-42F8-BB4E-4DE2FED7A7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24" b="17651"/>
          <a:stretch/>
        </p:blipFill>
        <p:spPr>
          <a:xfrm>
            <a:off x="6823884" y="675907"/>
            <a:ext cx="4394222" cy="2548412"/>
          </a:xfrm>
          <a:prstGeom prst="rect">
            <a:avLst/>
          </a:prstGeom>
        </p:spPr>
      </p:pic>
      <p:pic>
        <p:nvPicPr>
          <p:cNvPr id="12" name="Picture 2" descr="Image result for RCP pipe">
            <a:extLst>
              <a:ext uri="{FF2B5EF4-FFF2-40B4-BE49-F238E27FC236}">
                <a16:creationId xmlns:a16="http://schemas.microsoft.com/office/drawing/2014/main" id="{017A9039-7B8C-4A05-9800-FF7C998105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3884" y="3362805"/>
            <a:ext cx="4394222" cy="254841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A02BFF3-444D-4D6F-8AB2-49E8A5137BB2}"/>
              </a:ext>
            </a:extLst>
          </p:cNvPr>
          <p:cNvSpPr txBox="1">
            <a:spLocks/>
          </p:cNvSpPr>
          <p:nvPr/>
        </p:nvSpPr>
        <p:spPr>
          <a:xfrm>
            <a:off x="838200" y="1950113"/>
            <a:ext cx="5763289" cy="4361805"/>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Ensure that our </a:t>
            </a:r>
            <a:r>
              <a:rPr kumimoji="0" lang="en-US" sz="25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community</a:t>
            </a:r>
            <a:r>
              <a:rPr kumimoji="0" lang="en-US" sz="25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continues to receive vital services through a </a:t>
            </a:r>
            <a:r>
              <a:rPr kumimoji="0" lang="en-US" sz="25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sustainable</a:t>
            </a:r>
            <a:r>
              <a:rPr kumimoji="0" lang="en-US" sz="25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infrastructure strategy of:</a:t>
            </a:r>
          </a:p>
          <a:p>
            <a:pPr marL="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endParaRPr kumimoji="0" lang="en-US" sz="25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General Fund Assets:</a:t>
            </a:r>
          </a:p>
          <a:p>
            <a:pPr marR="0" lvl="0" algn="l" defTabSz="914400" rtl="0" eaLnBrk="1" fontAlgn="auto" latinLnBrk="0" hangingPunct="1">
              <a:lnSpc>
                <a:spcPct val="90000"/>
              </a:lnSpc>
              <a:spcBef>
                <a:spcPct val="0"/>
              </a:spcBef>
              <a:spcAft>
                <a:spcPts val="600"/>
              </a:spcAft>
              <a:buClrTx/>
              <a:buSzTx/>
              <a:tabLst/>
              <a:defRPr/>
            </a:pPr>
            <a:r>
              <a:rPr kumimoji="0" lang="en-US" sz="25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$2.4 billion</a:t>
            </a:r>
          </a:p>
          <a:p>
            <a:pPr marL="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endParaRPr kumimoji="0" lang="en-US" sz="25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Enterprise Fund Assets: </a:t>
            </a:r>
          </a:p>
          <a:p>
            <a:pPr marR="0" lvl="0" algn="l" defTabSz="914400" rtl="0" eaLnBrk="1" fontAlgn="auto" latinLnBrk="0" hangingPunct="1">
              <a:lnSpc>
                <a:spcPct val="90000"/>
              </a:lnSpc>
              <a:spcBef>
                <a:spcPct val="0"/>
              </a:spcBef>
              <a:spcAft>
                <a:spcPts val="600"/>
              </a:spcAft>
              <a:buClrTx/>
              <a:buSzTx/>
              <a:tabLst/>
              <a:defRPr/>
            </a:pPr>
            <a:r>
              <a:rPr kumimoji="0" lang="en-US" sz="25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$1 billion</a:t>
            </a:r>
          </a:p>
        </p:txBody>
      </p:sp>
    </p:spTree>
    <p:extLst>
      <p:ext uri="{BB962C8B-B14F-4D97-AF65-F5344CB8AC3E}">
        <p14:creationId xmlns:p14="http://schemas.microsoft.com/office/powerpoint/2010/main" val="28546251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58A1414-B022-47FD-974D-822B1A648175}"/>
              </a:ext>
            </a:extLst>
          </p:cNvPr>
          <p:cNvSpPr txBox="1">
            <a:spLocks/>
          </p:cNvSpPr>
          <p:nvPr/>
        </p:nvSpPr>
        <p:spPr>
          <a:xfrm>
            <a:off x="6139568" y="1441806"/>
            <a:ext cx="5350466" cy="4351338"/>
          </a:xfrm>
          <a:prstGeom prst="rect">
            <a:avLst/>
          </a:prstGeom>
        </p:spPr>
        <p:txBody>
          <a:bodyPr/>
          <a:lstStyle>
            <a:lvl1pPr marL="228600" indent="-228600" algn="l" defTabSz="914400" rtl="0" eaLnBrk="1" latinLnBrk="0" hangingPunct="1">
              <a:lnSpc>
                <a:spcPct val="90000"/>
              </a:lnSpc>
              <a:spcBef>
                <a:spcPts val="1000"/>
              </a:spcBef>
              <a:buClr>
                <a:srgbClr val="385C7F"/>
              </a:buClr>
              <a:buFont typeface="Arial" panose="020B0604020202020204" pitchFamily="34" charset="0"/>
              <a:buChar char="•"/>
              <a:defRPr sz="2500" b="0" i="0" kern="12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rgbClr val="385C7F"/>
              </a:buClr>
              <a:buFont typeface="Arial" panose="020B0604020202020204" pitchFamily="34" charset="0"/>
              <a:buChar char="•"/>
              <a:defRPr sz="2500" b="0" i="0" kern="1200">
                <a:solidFill>
                  <a:schemeClr val="tx1"/>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rgbClr val="385C7F"/>
              </a:buClr>
              <a:buFont typeface="Arial" panose="020B0604020202020204" pitchFamily="34" charset="0"/>
              <a:buChar char="•"/>
              <a:defRPr sz="2000" b="0" i="0" kern="1200">
                <a:solidFill>
                  <a:schemeClr val="tx1"/>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rgbClr val="385C7F"/>
              </a:buClr>
              <a:buFont typeface="Arial" panose="020B0604020202020204" pitchFamily="34" charset="0"/>
              <a:buChar char="•"/>
              <a:defRPr sz="1800" b="0" i="0" kern="1200">
                <a:solidFill>
                  <a:schemeClr val="tx1"/>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rgbClr val="385C7F"/>
              </a:buClr>
              <a:buFont typeface="Arial" panose="020B0604020202020204" pitchFamily="34" charset="0"/>
              <a:buChar char="•"/>
              <a:defRPr sz="1800" b="0" i="0" kern="1200">
                <a:solidFill>
                  <a:schemeClr val="tx1"/>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600"/>
              </a:spcBef>
            </a:pPr>
            <a:r>
              <a:rPr lang="en-US" dirty="0"/>
              <a:t>What district do you live in?</a:t>
            </a:r>
          </a:p>
          <a:p>
            <a:pPr>
              <a:spcBef>
                <a:spcPts val="1600"/>
              </a:spcBef>
            </a:pPr>
            <a:r>
              <a:rPr lang="en-US" dirty="0"/>
              <a:t>On a scale of 1-5, how would you rate the condition of community-owned assets?</a:t>
            </a:r>
          </a:p>
          <a:p>
            <a:pPr>
              <a:spcBef>
                <a:spcPts val="1600"/>
              </a:spcBef>
            </a:pPr>
            <a:r>
              <a:rPr lang="en-US" dirty="0"/>
              <a:t>What are the top three most important assets?</a:t>
            </a:r>
          </a:p>
          <a:p>
            <a:pPr>
              <a:spcBef>
                <a:spcPts val="1600"/>
              </a:spcBef>
            </a:pPr>
            <a:r>
              <a:rPr lang="en-US" dirty="0"/>
              <a:t>What are the three least important assets?</a:t>
            </a:r>
          </a:p>
        </p:txBody>
      </p:sp>
      <p:grpSp>
        <p:nvGrpSpPr>
          <p:cNvPr id="7" name="Group 6">
            <a:extLst>
              <a:ext uri="{FF2B5EF4-FFF2-40B4-BE49-F238E27FC236}">
                <a16:creationId xmlns:a16="http://schemas.microsoft.com/office/drawing/2014/main" id="{28A5EC71-B39D-3C41-88E1-51E319986871}"/>
              </a:ext>
            </a:extLst>
          </p:cNvPr>
          <p:cNvGrpSpPr/>
          <p:nvPr/>
        </p:nvGrpSpPr>
        <p:grpSpPr>
          <a:xfrm>
            <a:off x="6443244" y="4776953"/>
            <a:ext cx="3539694" cy="1769847"/>
            <a:chOff x="6627629" y="4252025"/>
            <a:chExt cx="4707562" cy="2353781"/>
          </a:xfrm>
        </p:grpSpPr>
        <p:pic>
          <p:nvPicPr>
            <p:cNvPr id="8" name="Graphic 7">
              <a:extLst>
                <a:ext uri="{FF2B5EF4-FFF2-40B4-BE49-F238E27FC236}">
                  <a16:creationId xmlns:a16="http://schemas.microsoft.com/office/drawing/2014/main" id="{949F22D9-5E25-6E4F-AD46-57896ADF1E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27629" y="4252025"/>
              <a:ext cx="4707562" cy="2353781"/>
            </a:xfrm>
            <a:prstGeom prst="rect">
              <a:avLst/>
            </a:prstGeom>
          </p:spPr>
        </p:pic>
        <p:pic>
          <p:nvPicPr>
            <p:cNvPr id="9" name="Picture 8" descr="Logo&#10;&#10;Description automatically generated">
              <a:extLst>
                <a:ext uri="{FF2B5EF4-FFF2-40B4-BE49-F238E27FC236}">
                  <a16:creationId xmlns:a16="http://schemas.microsoft.com/office/drawing/2014/main" id="{DAF23F5E-4118-324B-8108-70B9EB0B6B42}"/>
                </a:ext>
              </a:extLst>
            </p:cNvPr>
            <p:cNvPicPr>
              <a:picLocks noChangeAspect="1"/>
            </p:cNvPicPr>
            <p:nvPr/>
          </p:nvPicPr>
          <p:blipFill>
            <a:blip r:embed="rId5"/>
            <a:stretch>
              <a:fillRect/>
            </a:stretch>
          </p:blipFill>
          <p:spPr>
            <a:xfrm>
              <a:off x="8535985" y="5358809"/>
              <a:ext cx="1278495" cy="250585"/>
            </a:xfrm>
            <a:prstGeom prst="rect">
              <a:avLst/>
            </a:prstGeom>
          </p:spPr>
        </p:pic>
      </p:grpSp>
      <p:sp>
        <p:nvSpPr>
          <p:cNvPr id="11" name="Title 1">
            <a:extLst>
              <a:ext uri="{FF2B5EF4-FFF2-40B4-BE49-F238E27FC236}">
                <a16:creationId xmlns:a16="http://schemas.microsoft.com/office/drawing/2014/main" id="{B9312A2A-0746-3E48-A59F-0C405A0EF30D}"/>
              </a:ext>
            </a:extLst>
          </p:cNvPr>
          <p:cNvSpPr txBox="1">
            <a:spLocks/>
          </p:cNvSpPr>
          <p:nvPr/>
        </p:nvSpPr>
        <p:spPr>
          <a:xfrm>
            <a:off x="767399" y="3459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500" b="1" kern="1200">
                <a:solidFill>
                  <a:srgbClr val="385C7F"/>
                </a:solidFill>
                <a:latin typeface="Arial" panose="020B0604020202020204" pitchFamily="34" charset="0"/>
                <a:ea typeface="+mj-ea"/>
                <a:cs typeface="Arial" panose="020B0604020202020204" pitchFamily="34" charset="0"/>
              </a:defRPr>
            </a:lvl1pPr>
          </a:lstStyle>
          <a:p>
            <a:r>
              <a:rPr lang="en-US" dirty="0"/>
              <a:t>Poll: Perceptions of Assets</a:t>
            </a:r>
          </a:p>
        </p:txBody>
      </p:sp>
      <p:sp>
        <p:nvSpPr>
          <p:cNvPr id="3" name="Rectangle 2">
            <a:extLst>
              <a:ext uri="{FF2B5EF4-FFF2-40B4-BE49-F238E27FC236}">
                <a16:creationId xmlns:a16="http://schemas.microsoft.com/office/drawing/2014/main" id="{D4BA1FE5-3527-D644-A4A3-E773B82BB43E}"/>
              </a:ext>
            </a:extLst>
          </p:cNvPr>
          <p:cNvSpPr/>
          <p:nvPr/>
        </p:nvSpPr>
        <p:spPr>
          <a:xfrm>
            <a:off x="2437815" y="2181894"/>
            <a:ext cx="3234299" cy="32342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DF5982-D544-754B-A057-39C5E8511396}"/>
              </a:ext>
            </a:extLst>
          </p:cNvPr>
          <p:cNvSpPr/>
          <p:nvPr/>
        </p:nvSpPr>
        <p:spPr>
          <a:xfrm>
            <a:off x="767398" y="1441806"/>
            <a:ext cx="4498476" cy="400110"/>
          </a:xfrm>
          <a:prstGeom prst="rect">
            <a:avLst/>
          </a:prstGeom>
        </p:spPr>
        <p:txBody>
          <a:bodyPr wrap="none">
            <a:spAutoFit/>
          </a:bodyPr>
          <a:lstStyle/>
          <a:p>
            <a:r>
              <a:rPr lang="en-US" sz="2000" b="1" dirty="0">
                <a:solidFill>
                  <a:srgbClr val="385C7F"/>
                </a:solidFill>
                <a:latin typeface="Arial" panose="020B0604020202020204" pitchFamily="34" charset="0"/>
                <a:cs typeface="Arial" panose="020B0604020202020204" pitchFamily="34" charset="0"/>
              </a:rPr>
              <a:t>https://www.menti.com/ii8w45mhp7</a:t>
            </a:r>
          </a:p>
        </p:txBody>
      </p:sp>
      <p:pic>
        <p:nvPicPr>
          <p:cNvPr id="14" name="Graphic 13">
            <a:extLst>
              <a:ext uri="{FF2B5EF4-FFF2-40B4-BE49-F238E27FC236}">
                <a16:creationId xmlns:a16="http://schemas.microsoft.com/office/drawing/2014/main" id="{512A2446-36DF-224B-AA22-80433F3CE7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7400" y="2181895"/>
            <a:ext cx="1441662" cy="1544638"/>
          </a:xfrm>
          <a:prstGeom prst="rect">
            <a:avLst/>
          </a:prstGeom>
        </p:spPr>
      </p:pic>
      <p:pic>
        <p:nvPicPr>
          <p:cNvPr id="4" name="Picture 3" descr="Qr code&#10;&#10;Description automatically generated">
            <a:extLst>
              <a:ext uri="{FF2B5EF4-FFF2-40B4-BE49-F238E27FC236}">
                <a16:creationId xmlns:a16="http://schemas.microsoft.com/office/drawing/2014/main" id="{21BF86B3-ADEA-49AA-874A-58C140214793}"/>
              </a:ext>
            </a:extLst>
          </p:cNvPr>
          <p:cNvPicPr>
            <a:picLocks noChangeAspect="1"/>
          </p:cNvPicPr>
          <p:nvPr/>
        </p:nvPicPr>
        <p:blipFill rotWithShape="1">
          <a:blip r:embed="rId8"/>
          <a:srcRect l="9200" t="8634" r="8900" b="8843"/>
          <a:stretch/>
        </p:blipFill>
        <p:spPr>
          <a:xfrm>
            <a:off x="2209062" y="1991413"/>
            <a:ext cx="3604658" cy="3632131"/>
          </a:xfrm>
          <a:prstGeom prst="rect">
            <a:avLst/>
          </a:prstGeom>
        </p:spPr>
      </p:pic>
    </p:spTree>
    <p:extLst>
      <p:ext uri="{BB962C8B-B14F-4D97-AF65-F5344CB8AC3E}">
        <p14:creationId xmlns:p14="http://schemas.microsoft.com/office/powerpoint/2010/main" val="4499386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CDBC50-F626-4F59-A7A9-6B0793C01F9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5274" y="1700213"/>
            <a:ext cx="9633098" cy="3977573"/>
          </a:xfrm>
          <a:prstGeom prst="rect">
            <a:avLst/>
          </a:prstGeom>
          <a:noFill/>
          <a:ln>
            <a:noFill/>
          </a:ln>
        </p:spPr>
      </p:pic>
      <p:sp>
        <p:nvSpPr>
          <p:cNvPr id="3" name="Title 1">
            <a:extLst>
              <a:ext uri="{FF2B5EF4-FFF2-40B4-BE49-F238E27FC236}">
                <a16:creationId xmlns:a16="http://schemas.microsoft.com/office/drawing/2014/main" id="{1DE2FFF9-29EB-4B8F-BB0A-1C98F7D03821}"/>
              </a:ext>
            </a:extLst>
          </p:cNvPr>
          <p:cNvSpPr txBox="1">
            <a:spLocks/>
          </p:cNvSpPr>
          <p:nvPr/>
        </p:nvSpPr>
        <p:spPr>
          <a:xfrm>
            <a:off x="624840" y="576941"/>
            <a:ext cx="10515600" cy="1007544"/>
          </a:xfrm>
          <a:prstGeom prst="rect">
            <a:avLst/>
          </a:prstGeom>
        </p:spPr>
        <p:txBody>
          <a:bodyPr/>
          <a:lstStyle>
            <a:lvl1pPr algn="l" defTabSz="914400" rtl="0" eaLnBrk="1" latinLnBrk="0" hangingPunct="1">
              <a:lnSpc>
                <a:spcPct val="90000"/>
              </a:lnSpc>
              <a:spcBef>
                <a:spcPct val="0"/>
              </a:spcBef>
              <a:buNone/>
              <a:defRPr sz="3500" b="1" kern="1200">
                <a:solidFill>
                  <a:srgbClr val="385C7F"/>
                </a:solidFill>
                <a:latin typeface="Arial" panose="020B0604020202020204" pitchFamily="34" charset="0"/>
                <a:ea typeface="+mj-ea"/>
                <a:cs typeface="Arial" panose="020B0604020202020204" pitchFamily="34" charset="0"/>
              </a:defRPr>
            </a:lvl1pPr>
          </a:lstStyle>
          <a:p>
            <a:r>
              <a:rPr lang="en-US" dirty="0"/>
              <a:t>Emerging Community Priorities</a:t>
            </a:r>
          </a:p>
        </p:txBody>
      </p:sp>
    </p:spTree>
    <p:extLst>
      <p:ext uri="{BB962C8B-B14F-4D97-AF65-F5344CB8AC3E}">
        <p14:creationId xmlns:p14="http://schemas.microsoft.com/office/powerpoint/2010/main" val="31994325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E5FDBE8-0848-4A8E-994C-EDB51F3F4668}"/>
              </a:ext>
            </a:extLst>
          </p:cNvPr>
          <p:cNvPicPr>
            <a:picLocks noChangeAspect="1"/>
          </p:cNvPicPr>
          <p:nvPr/>
        </p:nvPicPr>
        <p:blipFill rotWithShape="1">
          <a:blip r:embed="rId3"/>
          <a:srcRect b="1765"/>
          <a:stretch/>
        </p:blipFill>
        <p:spPr>
          <a:xfrm>
            <a:off x="20" y="1282"/>
            <a:ext cx="12191980" cy="6856718"/>
          </a:xfrm>
          <a:prstGeom prst="rect">
            <a:avLst/>
          </a:prstGeom>
        </p:spPr>
      </p:pic>
    </p:spTree>
    <p:extLst>
      <p:ext uri="{BB962C8B-B14F-4D97-AF65-F5344CB8AC3E}">
        <p14:creationId xmlns:p14="http://schemas.microsoft.com/office/powerpoint/2010/main" val="1979719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35FB9-1F10-43EC-BE72-2B584D53E499}"/>
              </a:ext>
            </a:extLst>
          </p:cNvPr>
          <p:cNvSpPr>
            <a:spLocks noGrp="1"/>
          </p:cNvSpPr>
          <p:nvPr>
            <p:ph type="title"/>
          </p:nvPr>
        </p:nvSpPr>
        <p:spPr/>
        <p:txBody>
          <a:bodyPr/>
          <a:lstStyle/>
          <a:p>
            <a:r>
              <a:rPr lang="en-US" dirty="0"/>
              <a:t>CAMP Q&amp;A</a:t>
            </a:r>
            <a:br>
              <a:rPr lang="en-US" dirty="0"/>
            </a:br>
            <a:r>
              <a:rPr lang="en-US" dirty="0"/>
              <a:t>Public Comment</a:t>
            </a:r>
          </a:p>
        </p:txBody>
      </p:sp>
      <p:sp>
        <p:nvSpPr>
          <p:cNvPr id="3" name="Title 1">
            <a:extLst>
              <a:ext uri="{FF2B5EF4-FFF2-40B4-BE49-F238E27FC236}">
                <a16:creationId xmlns:a16="http://schemas.microsoft.com/office/drawing/2014/main" id="{4A117B4F-6705-42E7-A5E9-1B04B2DF71E4}"/>
              </a:ext>
            </a:extLst>
          </p:cNvPr>
          <p:cNvSpPr txBox="1">
            <a:spLocks/>
          </p:cNvSpPr>
          <p:nvPr/>
        </p:nvSpPr>
        <p:spPr>
          <a:xfrm>
            <a:off x="-804672" y="130164"/>
            <a:ext cx="8192186" cy="864969"/>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5000" b="1" kern="1200">
                <a:solidFill>
                  <a:schemeClr val="bg1"/>
                </a:solidFill>
                <a:latin typeface="Arial" panose="020B0604020202020204" pitchFamily="34" charset="0"/>
                <a:ea typeface="+mj-ea"/>
                <a:cs typeface="Arial" panose="020B0604020202020204" pitchFamily="34" charset="0"/>
              </a:defRPr>
            </a:lvl1pPr>
          </a:lstStyle>
          <a:p>
            <a:pPr algn="ctr"/>
            <a:br>
              <a:rPr lang="en-US" dirty="0"/>
            </a:br>
            <a:r>
              <a:rPr lang="en-US" dirty="0"/>
              <a:t>6.01 Introductions</a:t>
            </a:r>
          </a:p>
        </p:txBody>
      </p:sp>
    </p:spTree>
    <p:extLst>
      <p:ext uri="{BB962C8B-B14F-4D97-AF65-F5344CB8AC3E}">
        <p14:creationId xmlns:p14="http://schemas.microsoft.com/office/powerpoint/2010/main" val="805430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8ADE696-3C18-462A-9037-A8FBFFA34AB2}"/>
              </a:ext>
            </a:extLst>
          </p:cNvPr>
          <p:cNvSpPr>
            <a:spLocks noGrp="1"/>
          </p:cNvSpPr>
          <p:nvPr>
            <p:ph type="title"/>
          </p:nvPr>
        </p:nvSpPr>
        <p:spPr>
          <a:xfrm>
            <a:off x="624840" y="364290"/>
            <a:ext cx="10515600" cy="1007544"/>
          </a:xfrm>
        </p:spPr>
        <p:txBody>
          <a:bodyPr/>
          <a:lstStyle/>
          <a:p>
            <a:r>
              <a:rPr lang="en-US" dirty="0"/>
              <a:t>Poll: Potential Options and Solutions</a:t>
            </a:r>
          </a:p>
        </p:txBody>
      </p:sp>
      <p:grpSp>
        <p:nvGrpSpPr>
          <p:cNvPr id="7" name="Group 6">
            <a:extLst>
              <a:ext uri="{FF2B5EF4-FFF2-40B4-BE49-F238E27FC236}">
                <a16:creationId xmlns:a16="http://schemas.microsoft.com/office/drawing/2014/main" id="{147CD574-90B7-4692-A796-0EAE2C97445E}"/>
              </a:ext>
            </a:extLst>
          </p:cNvPr>
          <p:cNvGrpSpPr/>
          <p:nvPr/>
        </p:nvGrpSpPr>
        <p:grpSpPr>
          <a:xfrm>
            <a:off x="8833776" y="1662718"/>
            <a:ext cx="2677124" cy="1168114"/>
            <a:chOff x="1082739" y="1057148"/>
            <a:chExt cx="1378376" cy="895944"/>
          </a:xfrm>
        </p:grpSpPr>
        <p:sp>
          <p:nvSpPr>
            <p:cNvPr id="8" name="Rectangle: Rounded Corners 7">
              <a:extLst>
                <a:ext uri="{FF2B5EF4-FFF2-40B4-BE49-F238E27FC236}">
                  <a16:creationId xmlns:a16="http://schemas.microsoft.com/office/drawing/2014/main" id="{8A95DDDC-CF10-4076-B42C-07965B446617}"/>
                </a:ext>
              </a:extLst>
            </p:cNvPr>
            <p:cNvSpPr/>
            <p:nvPr/>
          </p:nvSpPr>
          <p:spPr>
            <a:xfrm>
              <a:off x="1082739" y="1057148"/>
              <a:ext cx="1378376" cy="895944"/>
            </a:xfrm>
            <a:prstGeom prst="roundRect">
              <a:avLst/>
            </a:prstGeom>
            <a:solidFill>
              <a:srgbClr val="385C7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tangle: Rounded Corners 4">
              <a:extLst>
                <a:ext uri="{FF2B5EF4-FFF2-40B4-BE49-F238E27FC236}">
                  <a16:creationId xmlns:a16="http://schemas.microsoft.com/office/drawing/2014/main" id="{6386F73E-C490-46FC-8B80-8047D1CE6755}"/>
                </a:ext>
              </a:extLst>
            </p:cNvPr>
            <p:cNvSpPr txBox="1"/>
            <p:nvPr/>
          </p:nvSpPr>
          <p:spPr>
            <a:xfrm>
              <a:off x="1126475" y="1100884"/>
              <a:ext cx="1290904" cy="808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en-US" sz="1600" dirty="0">
                  <a:effectLst/>
                  <a:latin typeface="Arial" panose="020B0604020202020204" pitchFamily="34" charset="0"/>
                  <a:ea typeface="Calibri" panose="020F0502020204030204" pitchFamily="34" charset="0"/>
                  <a:cs typeface="Arial" panose="020B0604020202020204" pitchFamily="34" charset="0"/>
                </a:rPr>
                <a:t>D. Explore new revenue enhancement measures</a:t>
              </a:r>
            </a:p>
          </p:txBody>
        </p:sp>
      </p:grpSp>
      <p:grpSp>
        <p:nvGrpSpPr>
          <p:cNvPr id="18" name="Group 17">
            <a:extLst>
              <a:ext uri="{FF2B5EF4-FFF2-40B4-BE49-F238E27FC236}">
                <a16:creationId xmlns:a16="http://schemas.microsoft.com/office/drawing/2014/main" id="{237D72D5-AE7B-4274-BF0A-C1050E2B4075}"/>
              </a:ext>
            </a:extLst>
          </p:cNvPr>
          <p:cNvGrpSpPr/>
          <p:nvPr/>
        </p:nvGrpSpPr>
        <p:grpSpPr>
          <a:xfrm>
            <a:off x="3361152" y="1663691"/>
            <a:ext cx="2607458" cy="1168114"/>
            <a:chOff x="577335" y="869337"/>
            <a:chExt cx="1378376" cy="895944"/>
          </a:xfrm>
        </p:grpSpPr>
        <p:sp>
          <p:nvSpPr>
            <p:cNvPr id="19" name="Rectangle: Rounded Corners 18">
              <a:extLst>
                <a:ext uri="{FF2B5EF4-FFF2-40B4-BE49-F238E27FC236}">
                  <a16:creationId xmlns:a16="http://schemas.microsoft.com/office/drawing/2014/main" id="{B1923368-95C5-4560-8EF1-7A0DC8DA5C65}"/>
                </a:ext>
              </a:extLst>
            </p:cNvPr>
            <p:cNvSpPr/>
            <p:nvPr/>
          </p:nvSpPr>
          <p:spPr>
            <a:xfrm>
              <a:off x="577335" y="869337"/>
              <a:ext cx="1378376" cy="895944"/>
            </a:xfrm>
            <a:prstGeom prst="roundRect">
              <a:avLst/>
            </a:prstGeom>
            <a:solidFill>
              <a:srgbClr val="385C7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Rectangle: Rounded Corners 4">
              <a:extLst>
                <a:ext uri="{FF2B5EF4-FFF2-40B4-BE49-F238E27FC236}">
                  <a16:creationId xmlns:a16="http://schemas.microsoft.com/office/drawing/2014/main" id="{7152ADE7-E95C-47C7-8B01-8C2C09C00485}"/>
                </a:ext>
              </a:extLst>
            </p:cNvPr>
            <p:cNvSpPr txBox="1"/>
            <p:nvPr/>
          </p:nvSpPr>
          <p:spPr>
            <a:xfrm>
              <a:off x="621072" y="913073"/>
              <a:ext cx="1290904" cy="808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endParaRPr lang="en-US" sz="1600" dirty="0">
                <a:latin typeface="Arial" panose="020B0604020202020204" pitchFamily="34" charset="0"/>
                <a:ea typeface="Calibri" panose="020F0502020204030204" pitchFamily="34" charset="0"/>
                <a:cs typeface="Arial" panose="020B0604020202020204" pitchFamily="34" charset="0"/>
              </a:endParaRPr>
            </a:p>
            <a:p>
              <a:pPr algn="ctr" defTabSz="711200">
                <a:lnSpc>
                  <a:spcPct val="90000"/>
                </a:lnSpc>
                <a:spcBef>
                  <a:spcPct val="0"/>
                </a:spcBef>
                <a:spcAft>
                  <a:spcPct val="35000"/>
                </a:spcAft>
              </a:pPr>
              <a:r>
                <a:rPr lang="en-US" sz="1600" dirty="0">
                  <a:latin typeface="Arial" panose="020B0604020202020204" pitchFamily="34" charset="0"/>
                  <a:ea typeface="Calibri" panose="020F0502020204030204" pitchFamily="34" charset="0"/>
                  <a:cs typeface="Arial" panose="020B0604020202020204" pitchFamily="34" charset="0"/>
                </a:rPr>
                <a:t>B. Explore new </a:t>
              </a:r>
              <a:r>
                <a:rPr lang="en-US" sz="1600" dirty="0">
                  <a:effectLst/>
                  <a:latin typeface="Arial" panose="020B0604020202020204" pitchFamily="34" charset="0"/>
                  <a:ea typeface="Calibri" panose="020F0502020204030204" pitchFamily="34" charset="0"/>
                  <a:cs typeface="Arial" panose="020B0604020202020204" pitchFamily="34" charset="0"/>
                </a:rPr>
                <a:t>grant funding opportunities, when available.</a:t>
              </a:r>
            </a:p>
            <a:p>
              <a:pPr marL="0" lvl="0" indent="0" algn="ctr" defTabSz="711200">
                <a:lnSpc>
                  <a:spcPct val="90000"/>
                </a:lnSpc>
                <a:spcBef>
                  <a:spcPct val="0"/>
                </a:spcBef>
                <a:spcAft>
                  <a:spcPct val="35000"/>
                </a:spcAft>
                <a:buNone/>
              </a:pPr>
              <a:endParaRPr lang="en-US" sz="1600" kern="1200" dirty="0">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FF0576C4-FC0F-402F-BAFF-AC78B8BFAB68}"/>
              </a:ext>
            </a:extLst>
          </p:cNvPr>
          <p:cNvGrpSpPr/>
          <p:nvPr/>
        </p:nvGrpSpPr>
        <p:grpSpPr>
          <a:xfrm>
            <a:off x="6097464" y="1663691"/>
            <a:ext cx="2607458" cy="1168114"/>
            <a:chOff x="165755" y="832495"/>
            <a:chExt cx="1378376" cy="895944"/>
          </a:xfrm>
        </p:grpSpPr>
        <p:sp>
          <p:nvSpPr>
            <p:cNvPr id="22" name="Rectangle: Rounded Corners 21">
              <a:extLst>
                <a:ext uri="{FF2B5EF4-FFF2-40B4-BE49-F238E27FC236}">
                  <a16:creationId xmlns:a16="http://schemas.microsoft.com/office/drawing/2014/main" id="{4C5A0231-18C2-46F5-A599-39F6C5CD0E3B}"/>
                </a:ext>
              </a:extLst>
            </p:cNvPr>
            <p:cNvSpPr/>
            <p:nvPr/>
          </p:nvSpPr>
          <p:spPr>
            <a:xfrm>
              <a:off x="165755" y="832495"/>
              <a:ext cx="1378376" cy="895944"/>
            </a:xfrm>
            <a:prstGeom prst="roundRect">
              <a:avLst/>
            </a:prstGeom>
            <a:solidFill>
              <a:srgbClr val="385C7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Rectangle: Rounded Corners 4">
              <a:extLst>
                <a:ext uri="{FF2B5EF4-FFF2-40B4-BE49-F238E27FC236}">
                  <a16:creationId xmlns:a16="http://schemas.microsoft.com/office/drawing/2014/main" id="{C642D90F-BB52-4FFE-B9D5-B8C00821B65D}"/>
                </a:ext>
              </a:extLst>
            </p:cNvPr>
            <p:cNvSpPr txBox="1"/>
            <p:nvPr/>
          </p:nvSpPr>
          <p:spPr>
            <a:xfrm>
              <a:off x="209491" y="876231"/>
              <a:ext cx="1290904" cy="808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R="0" lvl="0" algn="ctr">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C. Focus resources </a:t>
              </a:r>
              <a:br>
                <a:rPr lang="en-US" sz="1600" dirty="0">
                  <a:effectLst/>
                  <a:latin typeface="Arial" panose="020B0604020202020204" pitchFamily="34" charset="0"/>
                  <a:ea typeface="Calibri" panose="020F0502020204030204" pitchFamily="34" charset="0"/>
                  <a:cs typeface="Arial" panose="020B0604020202020204" pitchFamily="34" charset="0"/>
                </a:rPr>
              </a:br>
              <a:r>
                <a:rPr lang="en-US" sz="1600" dirty="0">
                  <a:effectLst/>
                  <a:latin typeface="Arial" panose="020B0604020202020204" pitchFamily="34" charset="0"/>
                  <a:ea typeface="Calibri" panose="020F0502020204030204" pitchFamily="34" charset="0"/>
                  <a:cs typeface="Arial" panose="020B0604020202020204" pitchFamily="34" charset="0"/>
                </a:rPr>
                <a:t>where they benefit the most people.</a:t>
              </a:r>
            </a:p>
          </p:txBody>
        </p:sp>
      </p:grpSp>
      <p:grpSp>
        <p:nvGrpSpPr>
          <p:cNvPr id="24" name="Group 23">
            <a:extLst>
              <a:ext uri="{FF2B5EF4-FFF2-40B4-BE49-F238E27FC236}">
                <a16:creationId xmlns:a16="http://schemas.microsoft.com/office/drawing/2014/main" id="{D4334F6A-6FF0-4624-9825-F4F8B4157BBD}"/>
              </a:ext>
            </a:extLst>
          </p:cNvPr>
          <p:cNvGrpSpPr/>
          <p:nvPr/>
        </p:nvGrpSpPr>
        <p:grpSpPr>
          <a:xfrm>
            <a:off x="624840" y="1663691"/>
            <a:ext cx="2607458" cy="1168114"/>
            <a:chOff x="1082739" y="796182"/>
            <a:chExt cx="1378376" cy="895944"/>
          </a:xfrm>
        </p:grpSpPr>
        <p:sp>
          <p:nvSpPr>
            <p:cNvPr id="25" name="Rectangle: Rounded Corners 24">
              <a:extLst>
                <a:ext uri="{FF2B5EF4-FFF2-40B4-BE49-F238E27FC236}">
                  <a16:creationId xmlns:a16="http://schemas.microsoft.com/office/drawing/2014/main" id="{8445DD74-A186-4D47-8BF2-92F2103A7D1B}"/>
                </a:ext>
              </a:extLst>
            </p:cNvPr>
            <p:cNvSpPr/>
            <p:nvPr/>
          </p:nvSpPr>
          <p:spPr>
            <a:xfrm>
              <a:off x="1082739" y="796182"/>
              <a:ext cx="1378376" cy="895944"/>
            </a:xfrm>
            <a:prstGeom prst="roundRect">
              <a:avLst/>
            </a:prstGeom>
            <a:solidFill>
              <a:srgbClr val="385C7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6" name="Rectangle: Rounded Corners 4">
              <a:extLst>
                <a:ext uri="{FF2B5EF4-FFF2-40B4-BE49-F238E27FC236}">
                  <a16:creationId xmlns:a16="http://schemas.microsoft.com/office/drawing/2014/main" id="{569094A5-A886-42CE-B3B8-08A70540A0B4}"/>
                </a:ext>
              </a:extLst>
            </p:cNvPr>
            <p:cNvSpPr txBox="1"/>
            <p:nvPr/>
          </p:nvSpPr>
          <p:spPr>
            <a:xfrm>
              <a:off x="1126475" y="839918"/>
              <a:ext cx="1290904" cy="808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en-US" sz="1600" dirty="0">
                  <a:effectLst/>
                  <a:latin typeface="Arial" panose="020B0604020202020204" pitchFamily="34" charset="0"/>
                  <a:ea typeface="Calibri" panose="020F0502020204030204" pitchFamily="34" charset="0"/>
                  <a:cs typeface="Arial" panose="020B0604020202020204" pitchFamily="34" charset="0"/>
                </a:rPr>
                <a:t>A. Focus on public safety repairs and improvements.</a:t>
              </a:r>
            </a:p>
          </p:txBody>
        </p:sp>
      </p:grpSp>
      <p:grpSp>
        <p:nvGrpSpPr>
          <p:cNvPr id="27" name="Group 26">
            <a:extLst>
              <a:ext uri="{FF2B5EF4-FFF2-40B4-BE49-F238E27FC236}">
                <a16:creationId xmlns:a16="http://schemas.microsoft.com/office/drawing/2014/main" id="{BD4B4A89-6BC6-45D0-86BD-E0B6B19F9F00}"/>
              </a:ext>
            </a:extLst>
          </p:cNvPr>
          <p:cNvGrpSpPr/>
          <p:nvPr/>
        </p:nvGrpSpPr>
        <p:grpSpPr>
          <a:xfrm>
            <a:off x="624840" y="3121716"/>
            <a:ext cx="2607458" cy="1168114"/>
            <a:chOff x="577335" y="1138236"/>
            <a:chExt cx="1378376" cy="895944"/>
          </a:xfrm>
        </p:grpSpPr>
        <p:sp>
          <p:nvSpPr>
            <p:cNvPr id="28" name="Rectangle: Rounded Corners 27">
              <a:extLst>
                <a:ext uri="{FF2B5EF4-FFF2-40B4-BE49-F238E27FC236}">
                  <a16:creationId xmlns:a16="http://schemas.microsoft.com/office/drawing/2014/main" id="{11F94995-654F-4D88-B4D0-F6358544E8AF}"/>
                </a:ext>
              </a:extLst>
            </p:cNvPr>
            <p:cNvSpPr/>
            <p:nvPr/>
          </p:nvSpPr>
          <p:spPr>
            <a:xfrm>
              <a:off x="577335" y="1138236"/>
              <a:ext cx="1378376" cy="895944"/>
            </a:xfrm>
            <a:prstGeom prst="roundRect">
              <a:avLst/>
            </a:prstGeom>
            <a:solidFill>
              <a:srgbClr val="385C7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9" name="Rectangle: Rounded Corners 4">
              <a:extLst>
                <a:ext uri="{FF2B5EF4-FFF2-40B4-BE49-F238E27FC236}">
                  <a16:creationId xmlns:a16="http://schemas.microsoft.com/office/drawing/2014/main" id="{B5F58698-1050-4C32-B40C-4BBB338E1948}"/>
                </a:ext>
              </a:extLst>
            </p:cNvPr>
            <p:cNvSpPr txBox="1"/>
            <p:nvPr/>
          </p:nvSpPr>
          <p:spPr>
            <a:xfrm>
              <a:off x="621071" y="1181972"/>
              <a:ext cx="1290904" cy="808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algn="ctr" defTabSz="711200">
                <a:lnSpc>
                  <a:spcPct val="90000"/>
                </a:lnSpc>
                <a:spcBef>
                  <a:spcPct val="0"/>
                </a:spcBef>
                <a:spcAft>
                  <a:spcPct val="35000"/>
                </a:spcAft>
              </a:pPr>
              <a:r>
                <a:rPr lang="en-US" sz="1600" dirty="0">
                  <a:effectLst/>
                  <a:latin typeface="Arial" panose="020B0604020202020204" pitchFamily="34" charset="0"/>
                  <a:ea typeface="Calibri" panose="020F0502020204030204" pitchFamily="34" charset="0"/>
                  <a:cs typeface="Arial" panose="020B0604020202020204" pitchFamily="34" charset="0"/>
                </a:rPr>
                <a:t>E. Replace high-maintenance assets with lower-maintenance alternatives.</a:t>
              </a:r>
            </a:p>
          </p:txBody>
        </p:sp>
      </p:grpSp>
      <p:grpSp>
        <p:nvGrpSpPr>
          <p:cNvPr id="30" name="Group 29">
            <a:extLst>
              <a:ext uri="{FF2B5EF4-FFF2-40B4-BE49-F238E27FC236}">
                <a16:creationId xmlns:a16="http://schemas.microsoft.com/office/drawing/2014/main" id="{A81A9584-92D4-3847-8B12-9114A6DCEEB6}"/>
              </a:ext>
            </a:extLst>
          </p:cNvPr>
          <p:cNvGrpSpPr/>
          <p:nvPr/>
        </p:nvGrpSpPr>
        <p:grpSpPr>
          <a:xfrm>
            <a:off x="3361152" y="3121716"/>
            <a:ext cx="2607458" cy="1168114"/>
            <a:chOff x="577335" y="1138236"/>
            <a:chExt cx="1378376" cy="895944"/>
          </a:xfrm>
        </p:grpSpPr>
        <p:sp>
          <p:nvSpPr>
            <p:cNvPr id="31" name="Rectangle: Rounded Corners 27">
              <a:extLst>
                <a:ext uri="{FF2B5EF4-FFF2-40B4-BE49-F238E27FC236}">
                  <a16:creationId xmlns:a16="http://schemas.microsoft.com/office/drawing/2014/main" id="{D2234CDB-4270-084F-999E-7AE308D932B0}"/>
                </a:ext>
              </a:extLst>
            </p:cNvPr>
            <p:cNvSpPr/>
            <p:nvPr/>
          </p:nvSpPr>
          <p:spPr>
            <a:xfrm>
              <a:off x="577335" y="1138236"/>
              <a:ext cx="1378376" cy="895944"/>
            </a:xfrm>
            <a:prstGeom prst="roundRect">
              <a:avLst/>
            </a:prstGeom>
            <a:solidFill>
              <a:srgbClr val="385C7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2" name="Rectangle: Rounded Corners 4">
              <a:extLst>
                <a:ext uri="{FF2B5EF4-FFF2-40B4-BE49-F238E27FC236}">
                  <a16:creationId xmlns:a16="http://schemas.microsoft.com/office/drawing/2014/main" id="{AFF4210F-B1C4-504B-80F7-95D352C9224A}"/>
                </a:ext>
              </a:extLst>
            </p:cNvPr>
            <p:cNvSpPr txBox="1"/>
            <p:nvPr/>
          </p:nvSpPr>
          <p:spPr>
            <a:xfrm>
              <a:off x="621071" y="1181972"/>
              <a:ext cx="1290904" cy="808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en-US" sz="1600" dirty="0">
                  <a:latin typeface="Arial" panose="020B0604020202020204" pitchFamily="34" charset="0"/>
                  <a:ea typeface="Calibri" panose="020F0502020204030204" pitchFamily="34" charset="0"/>
                  <a:cs typeface="Arial" panose="020B0604020202020204" pitchFamily="34" charset="0"/>
                </a:rPr>
                <a:t>F. Partner with private entities to share the cost of managing assets.</a:t>
              </a:r>
            </a:p>
          </p:txBody>
        </p:sp>
      </p:grpSp>
      <p:grpSp>
        <p:nvGrpSpPr>
          <p:cNvPr id="33" name="Group 32">
            <a:extLst>
              <a:ext uri="{FF2B5EF4-FFF2-40B4-BE49-F238E27FC236}">
                <a16:creationId xmlns:a16="http://schemas.microsoft.com/office/drawing/2014/main" id="{9FB25E85-0A60-3749-A2B1-0F42FAD8DA97}"/>
              </a:ext>
            </a:extLst>
          </p:cNvPr>
          <p:cNvGrpSpPr/>
          <p:nvPr/>
        </p:nvGrpSpPr>
        <p:grpSpPr>
          <a:xfrm>
            <a:off x="6097464" y="3122346"/>
            <a:ext cx="2607458" cy="1168114"/>
            <a:chOff x="577335" y="1138236"/>
            <a:chExt cx="1378376" cy="895944"/>
          </a:xfrm>
        </p:grpSpPr>
        <p:sp>
          <p:nvSpPr>
            <p:cNvPr id="34" name="Rectangle: Rounded Corners 27">
              <a:extLst>
                <a:ext uri="{FF2B5EF4-FFF2-40B4-BE49-F238E27FC236}">
                  <a16:creationId xmlns:a16="http://schemas.microsoft.com/office/drawing/2014/main" id="{90B459D2-3395-A14F-BAB5-96B0CD167AB4}"/>
                </a:ext>
              </a:extLst>
            </p:cNvPr>
            <p:cNvSpPr/>
            <p:nvPr/>
          </p:nvSpPr>
          <p:spPr>
            <a:xfrm>
              <a:off x="577335" y="1138236"/>
              <a:ext cx="1378376" cy="895944"/>
            </a:xfrm>
            <a:prstGeom prst="roundRect">
              <a:avLst/>
            </a:prstGeom>
            <a:solidFill>
              <a:srgbClr val="385C7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5" name="Rectangle: Rounded Corners 4">
              <a:extLst>
                <a:ext uri="{FF2B5EF4-FFF2-40B4-BE49-F238E27FC236}">
                  <a16:creationId xmlns:a16="http://schemas.microsoft.com/office/drawing/2014/main" id="{769D32A7-2C5C-BC40-82CB-8ECA00D92782}"/>
                </a:ext>
              </a:extLst>
            </p:cNvPr>
            <p:cNvSpPr txBox="1"/>
            <p:nvPr/>
          </p:nvSpPr>
          <p:spPr>
            <a:xfrm>
              <a:off x="621071" y="1181972"/>
              <a:ext cx="1290904" cy="808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en-US" sz="1600" dirty="0">
                  <a:latin typeface="Arial" panose="020B0604020202020204" pitchFamily="34" charset="0"/>
                  <a:ea typeface="Calibri" panose="020F0502020204030204" pitchFamily="34" charset="0"/>
                  <a:cs typeface="Arial" panose="020B0604020202020204" pitchFamily="34" charset="0"/>
                </a:rPr>
                <a:t>G. Do not replace non-essential assets when they are beyond repair.</a:t>
              </a:r>
            </a:p>
          </p:txBody>
        </p:sp>
      </p:grpSp>
      <p:grpSp>
        <p:nvGrpSpPr>
          <p:cNvPr id="36" name="Group 35">
            <a:extLst>
              <a:ext uri="{FF2B5EF4-FFF2-40B4-BE49-F238E27FC236}">
                <a16:creationId xmlns:a16="http://schemas.microsoft.com/office/drawing/2014/main" id="{262F68AE-3C5F-A945-8333-8B566E2CAE8E}"/>
              </a:ext>
            </a:extLst>
          </p:cNvPr>
          <p:cNvGrpSpPr/>
          <p:nvPr/>
        </p:nvGrpSpPr>
        <p:grpSpPr>
          <a:xfrm>
            <a:off x="8833776" y="3066006"/>
            <a:ext cx="2607458" cy="1279532"/>
            <a:chOff x="577335" y="1095024"/>
            <a:chExt cx="1378376" cy="981402"/>
          </a:xfrm>
        </p:grpSpPr>
        <p:sp>
          <p:nvSpPr>
            <p:cNvPr id="37" name="Rectangle: Rounded Corners 27">
              <a:extLst>
                <a:ext uri="{FF2B5EF4-FFF2-40B4-BE49-F238E27FC236}">
                  <a16:creationId xmlns:a16="http://schemas.microsoft.com/office/drawing/2014/main" id="{C668C26B-5304-B94A-A17F-5C23A524CD3C}"/>
                </a:ext>
              </a:extLst>
            </p:cNvPr>
            <p:cNvSpPr/>
            <p:nvPr/>
          </p:nvSpPr>
          <p:spPr>
            <a:xfrm>
              <a:off x="577335" y="1095024"/>
              <a:ext cx="1378376" cy="981402"/>
            </a:xfrm>
            <a:prstGeom prst="roundRect">
              <a:avLst/>
            </a:prstGeom>
            <a:solidFill>
              <a:srgbClr val="385C7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8" name="Rectangle: Rounded Corners 4">
              <a:extLst>
                <a:ext uri="{FF2B5EF4-FFF2-40B4-BE49-F238E27FC236}">
                  <a16:creationId xmlns:a16="http://schemas.microsoft.com/office/drawing/2014/main" id="{8E910A2C-ECA7-E243-AE59-BC859C919FAF}"/>
                </a:ext>
              </a:extLst>
            </p:cNvPr>
            <p:cNvSpPr txBox="1"/>
            <p:nvPr/>
          </p:nvSpPr>
          <p:spPr>
            <a:xfrm>
              <a:off x="621071" y="1181972"/>
              <a:ext cx="1290904" cy="808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en-US" sz="1600" dirty="0">
                  <a:latin typeface="Arial" panose="020B0604020202020204" pitchFamily="34" charset="0"/>
                  <a:ea typeface="Calibri" panose="020F0502020204030204" pitchFamily="34" charset="0"/>
                  <a:cs typeface="Arial" panose="020B0604020202020204" pitchFamily="34" charset="0"/>
                </a:rPr>
                <a:t>H. Share maintenance costs with property owners when the asset directly benefits owner.  </a:t>
              </a:r>
            </a:p>
          </p:txBody>
        </p:sp>
      </p:grpSp>
      <p:grpSp>
        <p:nvGrpSpPr>
          <p:cNvPr id="41" name="Group 40">
            <a:extLst>
              <a:ext uri="{FF2B5EF4-FFF2-40B4-BE49-F238E27FC236}">
                <a16:creationId xmlns:a16="http://schemas.microsoft.com/office/drawing/2014/main" id="{A0FB88AF-4BB1-1F4C-8D57-DA2F6ED30278}"/>
              </a:ext>
            </a:extLst>
          </p:cNvPr>
          <p:cNvGrpSpPr/>
          <p:nvPr/>
        </p:nvGrpSpPr>
        <p:grpSpPr>
          <a:xfrm>
            <a:off x="624840" y="4579741"/>
            <a:ext cx="2607458" cy="1168114"/>
            <a:chOff x="577335" y="1138236"/>
            <a:chExt cx="1378376" cy="895944"/>
          </a:xfrm>
        </p:grpSpPr>
        <p:sp>
          <p:nvSpPr>
            <p:cNvPr id="42" name="Rectangle: Rounded Corners 27">
              <a:extLst>
                <a:ext uri="{FF2B5EF4-FFF2-40B4-BE49-F238E27FC236}">
                  <a16:creationId xmlns:a16="http://schemas.microsoft.com/office/drawing/2014/main" id="{2F77B84E-AF29-4646-A300-E31834099CE9}"/>
                </a:ext>
              </a:extLst>
            </p:cNvPr>
            <p:cNvSpPr/>
            <p:nvPr/>
          </p:nvSpPr>
          <p:spPr>
            <a:xfrm>
              <a:off x="577335" y="1138236"/>
              <a:ext cx="1378376" cy="895944"/>
            </a:xfrm>
            <a:prstGeom prst="roundRect">
              <a:avLst/>
            </a:prstGeom>
            <a:solidFill>
              <a:srgbClr val="385C7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3" name="Rectangle: Rounded Corners 4">
              <a:extLst>
                <a:ext uri="{FF2B5EF4-FFF2-40B4-BE49-F238E27FC236}">
                  <a16:creationId xmlns:a16="http://schemas.microsoft.com/office/drawing/2014/main" id="{03F17670-7A83-6E47-A158-E45683E3BFD6}"/>
                </a:ext>
              </a:extLst>
            </p:cNvPr>
            <p:cNvSpPr txBox="1"/>
            <p:nvPr/>
          </p:nvSpPr>
          <p:spPr>
            <a:xfrm>
              <a:off x="621071" y="1181972"/>
              <a:ext cx="1290904" cy="808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en-US" sz="1600" dirty="0">
                  <a:latin typeface="Arial" panose="020B0604020202020204" pitchFamily="34" charset="0"/>
                  <a:ea typeface="Calibri" panose="020F0502020204030204" pitchFamily="34" charset="0"/>
                  <a:cs typeface="Arial" panose="020B0604020202020204" pitchFamily="34" charset="0"/>
                </a:rPr>
                <a:t>I. Sell or transfer </a:t>
              </a:r>
              <a:br>
                <a:rPr lang="en-US" sz="1600" dirty="0">
                  <a:latin typeface="Arial" panose="020B0604020202020204" pitchFamily="34" charset="0"/>
                  <a:ea typeface="Calibri" panose="020F0502020204030204" pitchFamily="34" charset="0"/>
                  <a:cs typeface="Arial" panose="020B0604020202020204" pitchFamily="34" charset="0"/>
                </a:rPr>
              </a:br>
              <a:r>
                <a:rPr lang="en-US" sz="1600" dirty="0">
                  <a:latin typeface="Arial" panose="020B0604020202020204" pitchFamily="34" charset="0"/>
                  <a:ea typeface="Calibri" panose="020F0502020204030204" pitchFamily="34" charset="0"/>
                  <a:cs typeface="Arial" panose="020B0604020202020204" pitchFamily="34" charset="0"/>
                </a:rPr>
                <a:t>some assets.</a:t>
              </a:r>
            </a:p>
          </p:txBody>
        </p:sp>
      </p:grpSp>
      <p:grpSp>
        <p:nvGrpSpPr>
          <p:cNvPr id="44" name="Group 43">
            <a:extLst>
              <a:ext uri="{FF2B5EF4-FFF2-40B4-BE49-F238E27FC236}">
                <a16:creationId xmlns:a16="http://schemas.microsoft.com/office/drawing/2014/main" id="{212EF64A-E7D2-C344-A39E-9EE89B232DC5}"/>
              </a:ext>
            </a:extLst>
          </p:cNvPr>
          <p:cNvGrpSpPr/>
          <p:nvPr/>
        </p:nvGrpSpPr>
        <p:grpSpPr>
          <a:xfrm>
            <a:off x="3378673" y="4579741"/>
            <a:ext cx="2607458" cy="1168114"/>
            <a:chOff x="577335" y="1138236"/>
            <a:chExt cx="1378376" cy="895944"/>
          </a:xfrm>
        </p:grpSpPr>
        <p:sp>
          <p:nvSpPr>
            <p:cNvPr id="45" name="Rectangle: Rounded Corners 27">
              <a:extLst>
                <a:ext uri="{FF2B5EF4-FFF2-40B4-BE49-F238E27FC236}">
                  <a16:creationId xmlns:a16="http://schemas.microsoft.com/office/drawing/2014/main" id="{AC6C44AB-6DB1-B440-9880-9A696A85D297}"/>
                </a:ext>
              </a:extLst>
            </p:cNvPr>
            <p:cNvSpPr/>
            <p:nvPr/>
          </p:nvSpPr>
          <p:spPr>
            <a:xfrm>
              <a:off x="577335" y="1138236"/>
              <a:ext cx="1378376" cy="895944"/>
            </a:xfrm>
            <a:prstGeom prst="roundRect">
              <a:avLst/>
            </a:prstGeom>
            <a:solidFill>
              <a:srgbClr val="385C7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6" name="Rectangle: Rounded Corners 4">
              <a:extLst>
                <a:ext uri="{FF2B5EF4-FFF2-40B4-BE49-F238E27FC236}">
                  <a16:creationId xmlns:a16="http://schemas.microsoft.com/office/drawing/2014/main" id="{3510F3F7-4389-C946-B8D6-AD90BAF54F17}"/>
                </a:ext>
              </a:extLst>
            </p:cNvPr>
            <p:cNvSpPr txBox="1"/>
            <p:nvPr/>
          </p:nvSpPr>
          <p:spPr>
            <a:xfrm>
              <a:off x="621071" y="1181972"/>
              <a:ext cx="1290904" cy="808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en-US" sz="1600" dirty="0">
                  <a:latin typeface="Arial" panose="020B0604020202020204" pitchFamily="34" charset="0"/>
                  <a:ea typeface="Calibri" panose="020F0502020204030204" pitchFamily="34" charset="0"/>
                  <a:cs typeface="Arial" panose="020B0604020202020204" pitchFamily="34" charset="0"/>
                </a:rPr>
                <a:t>J. Reduce the </a:t>
              </a:r>
              <a:br>
                <a:rPr lang="en-US" sz="1600" dirty="0">
                  <a:latin typeface="Arial" panose="020B0604020202020204" pitchFamily="34" charset="0"/>
                  <a:ea typeface="Calibri" panose="020F0502020204030204" pitchFamily="34" charset="0"/>
                  <a:cs typeface="Arial" panose="020B0604020202020204" pitchFamily="34" charset="0"/>
                </a:rPr>
              </a:br>
              <a:r>
                <a:rPr lang="en-US" sz="1600" dirty="0">
                  <a:latin typeface="Arial" panose="020B0604020202020204" pitchFamily="34" charset="0"/>
                  <a:ea typeface="Calibri" panose="020F0502020204030204" pitchFamily="34" charset="0"/>
                  <a:cs typeface="Arial" panose="020B0604020202020204" pitchFamily="34" charset="0"/>
                </a:rPr>
                <a:t>frequency and level </a:t>
              </a:r>
              <a:br>
                <a:rPr lang="en-US" sz="1600" dirty="0">
                  <a:latin typeface="Arial" panose="020B0604020202020204" pitchFamily="34" charset="0"/>
                  <a:ea typeface="Calibri" panose="020F0502020204030204" pitchFamily="34" charset="0"/>
                  <a:cs typeface="Arial" panose="020B0604020202020204" pitchFamily="34" charset="0"/>
                </a:rPr>
              </a:br>
              <a:r>
                <a:rPr lang="en-US" sz="1600" dirty="0">
                  <a:latin typeface="Arial" panose="020B0604020202020204" pitchFamily="34" charset="0"/>
                  <a:ea typeface="Calibri" panose="020F0502020204030204" pitchFamily="34" charset="0"/>
                  <a:cs typeface="Arial" panose="020B0604020202020204" pitchFamily="34" charset="0"/>
                </a:rPr>
                <a:t>of maintenance.</a:t>
              </a:r>
            </a:p>
          </p:txBody>
        </p:sp>
      </p:grpSp>
      <p:grpSp>
        <p:nvGrpSpPr>
          <p:cNvPr id="47" name="Group 46">
            <a:extLst>
              <a:ext uri="{FF2B5EF4-FFF2-40B4-BE49-F238E27FC236}">
                <a16:creationId xmlns:a16="http://schemas.microsoft.com/office/drawing/2014/main" id="{A0DC4448-8DC0-2947-93B0-0CE57BC954A5}"/>
              </a:ext>
            </a:extLst>
          </p:cNvPr>
          <p:cNvGrpSpPr/>
          <p:nvPr/>
        </p:nvGrpSpPr>
        <p:grpSpPr>
          <a:xfrm>
            <a:off x="6097464" y="4579741"/>
            <a:ext cx="2607458" cy="1168114"/>
            <a:chOff x="577335" y="1138236"/>
            <a:chExt cx="1378376" cy="895944"/>
          </a:xfrm>
        </p:grpSpPr>
        <p:sp>
          <p:nvSpPr>
            <p:cNvPr id="48" name="Rectangle: Rounded Corners 27">
              <a:extLst>
                <a:ext uri="{FF2B5EF4-FFF2-40B4-BE49-F238E27FC236}">
                  <a16:creationId xmlns:a16="http://schemas.microsoft.com/office/drawing/2014/main" id="{1C2E51DE-D51F-404E-BE84-C5B39A6905F3}"/>
                </a:ext>
              </a:extLst>
            </p:cNvPr>
            <p:cNvSpPr/>
            <p:nvPr/>
          </p:nvSpPr>
          <p:spPr>
            <a:xfrm>
              <a:off x="577335" y="1138236"/>
              <a:ext cx="1378376" cy="895944"/>
            </a:xfrm>
            <a:prstGeom prst="roundRect">
              <a:avLst/>
            </a:prstGeom>
            <a:solidFill>
              <a:srgbClr val="385C7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9" name="Rectangle: Rounded Corners 4">
              <a:extLst>
                <a:ext uri="{FF2B5EF4-FFF2-40B4-BE49-F238E27FC236}">
                  <a16:creationId xmlns:a16="http://schemas.microsoft.com/office/drawing/2014/main" id="{23B13110-C9F1-1A4A-B026-E7D0411B3FBA}"/>
                </a:ext>
              </a:extLst>
            </p:cNvPr>
            <p:cNvSpPr txBox="1"/>
            <p:nvPr/>
          </p:nvSpPr>
          <p:spPr>
            <a:xfrm>
              <a:off x="621071" y="1181972"/>
              <a:ext cx="1290904" cy="808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en-US" sz="1600" dirty="0">
                  <a:latin typeface="Arial" panose="020B0604020202020204" pitchFamily="34" charset="0"/>
                  <a:ea typeface="Calibri" panose="020F0502020204030204" pitchFamily="34" charset="0"/>
                  <a:cs typeface="Arial" panose="020B0604020202020204" pitchFamily="34" charset="0"/>
                </a:rPr>
                <a:t>Other Ideas</a:t>
              </a:r>
            </a:p>
          </p:txBody>
        </p:sp>
      </p:grpSp>
    </p:spTree>
    <p:extLst>
      <p:ext uri="{BB962C8B-B14F-4D97-AF65-F5344CB8AC3E}">
        <p14:creationId xmlns:p14="http://schemas.microsoft.com/office/powerpoint/2010/main" val="8836361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BCDFE-3AA6-C44E-A2A4-01AE53816063}"/>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2078217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35FB9-1F10-43EC-BE72-2B584D53E499}"/>
              </a:ext>
            </a:extLst>
          </p:cNvPr>
          <p:cNvSpPr>
            <a:spLocks noGrp="1"/>
          </p:cNvSpPr>
          <p:nvPr>
            <p:ph type="title"/>
          </p:nvPr>
        </p:nvSpPr>
        <p:spPr/>
        <p:txBody>
          <a:bodyPr/>
          <a:lstStyle/>
          <a:p>
            <a:r>
              <a:rPr lang="en-US" dirty="0"/>
              <a:t>CAMP Q&amp;A</a:t>
            </a:r>
            <a:br>
              <a:rPr lang="en-US" dirty="0"/>
            </a:br>
            <a:r>
              <a:rPr lang="en-US" dirty="0"/>
              <a:t>Public Comment</a:t>
            </a:r>
          </a:p>
        </p:txBody>
      </p:sp>
      <p:sp>
        <p:nvSpPr>
          <p:cNvPr id="3" name="Title 1">
            <a:extLst>
              <a:ext uri="{FF2B5EF4-FFF2-40B4-BE49-F238E27FC236}">
                <a16:creationId xmlns:a16="http://schemas.microsoft.com/office/drawing/2014/main" id="{4A117B4F-6705-42E7-A5E9-1B04B2DF71E4}"/>
              </a:ext>
            </a:extLst>
          </p:cNvPr>
          <p:cNvSpPr txBox="1">
            <a:spLocks/>
          </p:cNvSpPr>
          <p:nvPr/>
        </p:nvSpPr>
        <p:spPr>
          <a:xfrm>
            <a:off x="242047" y="231228"/>
            <a:ext cx="8192186" cy="864969"/>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5000" b="1" kern="1200">
                <a:solidFill>
                  <a:schemeClr val="bg1"/>
                </a:solidFill>
                <a:latin typeface="Arial" panose="020B0604020202020204" pitchFamily="34" charset="0"/>
                <a:ea typeface="+mj-ea"/>
                <a:cs typeface="Arial" panose="020B0604020202020204" pitchFamily="34" charset="0"/>
              </a:defRPr>
            </a:lvl1pPr>
          </a:lstStyle>
          <a:p>
            <a:pPr algn="ctr"/>
            <a:br>
              <a:rPr lang="en-US" dirty="0"/>
            </a:br>
            <a:r>
              <a:rPr lang="en-US" dirty="0"/>
              <a:t>6.05 Stakeholder Briefings</a:t>
            </a:r>
          </a:p>
        </p:txBody>
      </p:sp>
    </p:spTree>
    <p:extLst>
      <p:ext uri="{BB962C8B-B14F-4D97-AF65-F5344CB8AC3E}">
        <p14:creationId xmlns:p14="http://schemas.microsoft.com/office/powerpoint/2010/main" val="39830352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E362064-DA73-4990-B88A-2829099949EC}"/>
              </a:ext>
            </a:extLst>
          </p:cNvPr>
          <p:cNvSpPr>
            <a:spLocks noGrp="1"/>
          </p:cNvSpPr>
          <p:nvPr>
            <p:ph type="title"/>
          </p:nvPr>
        </p:nvSpPr>
        <p:spPr>
          <a:xfrm>
            <a:off x="838200" y="365125"/>
            <a:ext cx="10515600" cy="1325563"/>
          </a:xfrm>
        </p:spPr>
        <p:txBody>
          <a:bodyPr/>
          <a:lstStyle/>
          <a:p>
            <a:r>
              <a:rPr lang="en-US" dirty="0"/>
              <a:t>CAMP Discussion – Stakeholder Briefings</a:t>
            </a:r>
          </a:p>
        </p:txBody>
      </p:sp>
      <p:sp>
        <p:nvSpPr>
          <p:cNvPr id="3" name="Content Placeholder 2">
            <a:extLst>
              <a:ext uri="{FF2B5EF4-FFF2-40B4-BE49-F238E27FC236}">
                <a16:creationId xmlns:a16="http://schemas.microsoft.com/office/drawing/2014/main" id="{9445505F-7539-4D26-A6AB-BDB328DF53F2}"/>
              </a:ext>
            </a:extLst>
          </p:cNvPr>
          <p:cNvSpPr>
            <a:spLocks noGrp="1"/>
          </p:cNvSpPr>
          <p:nvPr>
            <p:ph idx="1"/>
          </p:nvPr>
        </p:nvSpPr>
        <p:spPr>
          <a:xfrm>
            <a:off x="838200" y="1467670"/>
            <a:ext cx="10515600" cy="4567371"/>
          </a:xfrm>
        </p:spPr>
        <p:txBody>
          <a:bodyPr/>
          <a:lstStyle/>
          <a:p>
            <a:r>
              <a:rPr lang="en-US" sz="2800" dirty="0"/>
              <a:t>Information useful? Relatable tone?</a:t>
            </a:r>
          </a:p>
          <a:p>
            <a:r>
              <a:rPr lang="en-US" sz="2800" dirty="0"/>
              <a:t>Right level of detail? Right issues?</a:t>
            </a:r>
          </a:p>
          <a:p>
            <a:r>
              <a:rPr lang="en-US" sz="2800" dirty="0"/>
              <a:t>Graphics appealing?</a:t>
            </a:r>
          </a:p>
          <a:p>
            <a:pPr marL="0" indent="0">
              <a:buNone/>
            </a:pPr>
            <a:endParaRPr lang="en-US" sz="2800" dirty="0"/>
          </a:p>
          <a:p>
            <a:r>
              <a:rPr lang="en-US" sz="2800" dirty="0"/>
              <a:t>Logistics</a:t>
            </a:r>
          </a:p>
          <a:p>
            <a:pPr lvl="1"/>
            <a:r>
              <a:rPr lang="en-US" sz="2800" dirty="0"/>
              <a:t>Reaching groups? Partnering to present? Tracking events? Coaching session?</a:t>
            </a:r>
          </a:p>
          <a:p>
            <a:pPr lvl="1"/>
            <a:endParaRPr lang="en-US" sz="2800" dirty="0"/>
          </a:p>
          <a:p>
            <a:r>
              <a:rPr lang="en-US" sz="2800" dirty="0"/>
              <a:t>Polling question discussion</a:t>
            </a:r>
          </a:p>
          <a:p>
            <a:endParaRPr lang="en-US" sz="2800" dirty="0"/>
          </a:p>
          <a:p>
            <a:endParaRPr lang="en-US" sz="2800" dirty="0"/>
          </a:p>
          <a:p>
            <a:pPr marL="0" indent="0">
              <a:buNone/>
            </a:pPr>
            <a:endParaRPr lang="en-US" sz="2800" dirty="0"/>
          </a:p>
        </p:txBody>
      </p:sp>
    </p:spTree>
    <p:extLst>
      <p:ext uri="{BB962C8B-B14F-4D97-AF65-F5344CB8AC3E}">
        <p14:creationId xmlns:p14="http://schemas.microsoft.com/office/powerpoint/2010/main" val="3776833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48C5-125E-410C-99BD-6085641BFF00}"/>
              </a:ext>
            </a:extLst>
          </p:cNvPr>
          <p:cNvSpPr txBox="1">
            <a:spLocks/>
          </p:cNvSpPr>
          <p:nvPr/>
        </p:nvSpPr>
        <p:spPr>
          <a:xfrm>
            <a:off x="624840" y="576941"/>
            <a:ext cx="10515600" cy="1007544"/>
          </a:xfrm>
          <a:prstGeom prst="rect">
            <a:avLst/>
          </a:prstGeom>
        </p:spPr>
        <p:txBody>
          <a:bodyPr/>
          <a:lstStyle>
            <a:lvl1pPr algn="l" defTabSz="914400" rtl="0" eaLnBrk="1" latinLnBrk="0" hangingPunct="1">
              <a:lnSpc>
                <a:spcPct val="90000"/>
              </a:lnSpc>
              <a:spcBef>
                <a:spcPct val="0"/>
              </a:spcBef>
              <a:buNone/>
              <a:defRPr sz="3500" b="1" kern="1200">
                <a:solidFill>
                  <a:srgbClr val="385C7F"/>
                </a:solidFill>
                <a:latin typeface="Arial" panose="020B0604020202020204" pitchFamily="34" charset="0"/>
                <a:ea typeface="+mj-ea"/>
                <a:cs typeface="Arial" panose="020B0604020202020204" pitchFamily="34" charset="0"/>
              </a:defRPr>
            </a:lvl1pPr>
          </a:lstStyle>
          <a:p>
            <a:r>
              <a:rPr lang="en-US" dirty="0"/>
              <a:t>Option 1 – Top 3 / Bottom 3</a:t>
            </a:r>
          </a:p>
          <a:p>
            <a:endParaRPr lang="en-US" dirty="0"/>
          </a:p>
        </p:txBody>
      </p:sp>
      <p:pic>
        <p:nvPicPr>
          <p:cNvPr id="8" name="Picture 7">
            <a:extLst>
              <a:ext uri="{FF2B5EF4-FFF2-40B4-BE49-F238E27FC236}">
                <a16:creationId xmlns:a16="http://schemas.microsoft.com/office/drawing/2014/main" id="{59640F55-3A73-4C8C-93E2-201D480C8789}"/>
              </a:ext>
            </a:extLst>
          </p:cNvPr>
          <p:cNvPicPr>
            <a:picLocks noChangeAspect="1"/>
          </p:cNvPicPr>
          <p:nvPr/>
        </p:nvPicPr>
        <p:blipFill rotWithShape="1">
          <a:blip r:embed="rId3"/>
          <a:srcRect b="23105"/>
          <a:stretch/>
        </p:blipFill>
        <p:spPr>
          <a:xfrm>
            <a:off x="3071812" y="1307597"/>
            <a:ext cx="6048375" cy="5148960"/>
          </a:xfrm>
          <a:prstGeom prst="rect">
            <a:avLst/>
          </a:prstGeom>
        </p:spPr>
      </p:pic>
    </p:spTree>
    <p:extLst>
      <p:ext uri="{BB962C8B-B14F-4D97-AF65-F5344CB8AC3E}">
        <p14:creationId xmlns:p14="http://schemas.microsoft.com/office/powerpoint/2010/main" val="20782601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DE2FFF9-29EB-4B8F-BB0A-1C98F7D03821}"/>
              </a:ext>
            </a:extLst>
          </p:cNvPr>
          <p:cNvSpPr txBox="1">
            <a:spLocks/>
          </p:cNvSpPr>
          <p:nvPr/>
        </p:nvSpPr>
        <p:spPr>
          <a:xfrm>
            <a:off x="624840" y="576941"/>
            <a:ext cx="10515600" cy="1007544"/>
          </a:xfrm>
          <a:prstGeom prst="rect">
            <a:avLst/>
          </a:prstGeom>
        </p:spPr>
        <p:txBody>
          <a:bodyPr/>
          <a:lstStyle>
            <a:lvl1pPr algn="l" defTabSz="914400" rtl="0" eaLnBrk="1" latinLnBrk="0" hangingPunct="1">
              <a:lnSpc>
                <a:spcPct val="90000"/>
              </a:lnSpc>
              <a:spcBef>
                <a:spcPct val="0"/>
              </a:spcBef>
              <a:buNone/>
              <a:defRPr sz="3500" b="1" kern="1200">
                <a:solidFill>
                  <a:srgbClr val="385C7F"/>
                </a:solidFill>
                <a:latin typeface="Arial" panose="020B0604020202020204" pitchFamily="34" charset="0"/>
                <a:ea typeface="+mj-ea"/>
                <a:cs typeface="Arial" panose="020B0604020202020204" pitchFamily="34" charset="0"/>
              </a:defRPr>
            </a:lvl1pPr>
          </a:lstStyle>
          <a:p>
            <a:r>
              <a:rPr lang="en-US" dirty="0"/>
              <a:t>Option 2 – Comparative Continuum </a:t>
            </a:r>
          </a:p>
          <a:p>
            <a:endParaRPr lang="en-US" dirty="0"/>
          </a:p>
        </p:txBody>
      </p:sp>
      <p:pic>
        <p:nvPicPr>
          <p:cNvPr id="1026" name="Picture 2" descr="Inline image">
            <a:extLst>
              <a:ext uri="{FF2B5EF4-FFF2-40B4-BE49-F238E27FC236}">
                <a16:creationId xmlns:a16="http://schemas.microsoft.com/office/drawing/2014/main" id="{AA021AF3-F604-494E-BF63-0F05AD894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7126" y="1315113"/>
            <a:ext cx="8811028" cy="4965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91533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48C5-125E-410C-99BD-6085641BFF00}"/>
              </a:ext>
            </a:extLst>
          </p:cNvPr>
          <p:cNvSpPr txBox="1">
            <a:spLocks/>
          </p:cNvSpPr>
          <p:nvPr/>
        </p:nvSpPr>
        <p:spPr>
          <a:xfrm>
            <a:off x="624840" y="576941"/>
            <a:ext cx="10515600" cy="1007544"/>
          </a:xfrm>
          <a:prstGeom prst="rect">
            <a:avLst/>
          </a:prstGeom>
        </p:spPr>
        <p:txBody>
          <a:bodyPr/>
          <a:lstStyle>
            <a:lvl1pPr algn="l" defTabSz="914400" rtl="0" eaLnBrk="1" latinLnBrk="0" hangingPunct="1">
              <a:lnSpc>
                <a:spcPct val="90000"/>
              </a:lnSpc>
              <a:spcBef>
                <a:spcPct val="0"/>
              </a:spcBef>
              <a:buNone/>
              <a:defRPr sz="3500" b="1" kern="1200">
                <a:solidFill>
                  <a:srgbClr val="385C7F"/>
                </a:solidFill>
                <a:latin typeface="Arial" panose="020B0604020202020204" pitchFamily="34" charset="0"/>
                <a:ea typeface="+mj-ea"/>
                <a:cs typeface="Arial" panose="020B0604020202020204" pitchFamily="34" charset="0"/>
              </a:defRPr>
            </a:lvl1pPr>
          </a:lstStyle>
          <a:p>
            <a:r>
              <a:rPr lang="en-US" dirty="0"/>
              <a:t>Option 3 – Level of Support</a:t>
            </a:r>
          </a:p>
          <a:p>
            <a:endParaRPr lang="en-US" dirty="0"/>
          </a:p>
        </p:txBody>
      </p:sp>
      <p:pic>
        <p:nvPicPr>
          <p:cNvPr id="4" name="Picture 3">
            <a:extLst>
              <a:ext uri="{FF2B5EF4-FFF2-40B4-BE49-F238E27FC236}">
                <a16:creationId xmlns:a16="http://schemas.microsoft.com/office/drawing/2014/main" id="{F4AEEF0A-0C60-4D55-A3E7-8B20CF5DC4E6}"/>
              </a:ext>
            </a:extLst>
          </p:cNvPr>
          <p:cNvPicPr>
            <a:picLocks noChangeAspect="1"/>
          </p:cNvPicPr>
          <p:nvPr/>
        </p:nvPicPr>
        <p:blipFill rotWithShape="1">
          <a:blip r:embed="rId3"/>
          <a:srcRect b="18126"/>
          <a:stretch/>
        </p:blipFill>
        <p:spPr>
          <a:xfrm>
            <a:off x="1182727" y="1256138"/>
            <a:ext cx="8934450" cy="5256174"/>
          </a:xfrm>
          <a:prstGeom prst="rect">
            <a:avLst/>
          </a:prstGeom>
        </p:spPr>
      </p:pic>
    </p:spTree>
    <p:extLst>
      <p:ext uri="{BB962C8B-B14F-4D97-AF65-F5344CB8AC3E}">
        <p14:creationId xmlns:p14="http://schemas.microsoft.com/office/powerpoint/2010/main" val="34423131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BCDFE-3AA6-C44E-A2A4-01AE53816063}"/>
              </a:ext>
            </a:extLst>
          </p:cNvPr>
          <p:cNvSpPr>
            <a:spLocks noGrp="1"/>
          </p:cNvSpPr>
          <p:nvPr>
            <p:ph type="title"/>
          </p:nvPr>
        </p:nvSpPr>
        <p:spPr>
          <a:xfrm>
            <a:off x="1354238" y="1365813"/>
            <a:ext cx="9455023" cy="4453963"/>
          </a:xfrm>
        </p:spPr>
        <p:txBody>
          <a:bodyPr>
            <a:normAutofit/>
          </a:bodyPr>
          <a:lstStyle/>
          <a:p>
            <a:r>
              <a:rPr lang="en-US" dirty="0"/>
              <a:t>6.06 Next Steps </a:t>
            </a:r>
          </a:p>
        </p:txBody>
      </p:sp>
    </p:spTree>
    <p:extLst>
      <p:ext uri="{BB962C8B-B14F-4D97-AF65-F5344CB8AC3E}">
        <p14:creationId xmlns:p14="http://schemas.microsoft.com/office/powerpoint/2010/main" val="23404137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8FA53-4619-40AF-81D2-1530C28E018C}"/>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40C1FDAA-3579-4B7C-B782-C8190E2F16D2}"/>
              </a:ext>
            </a:extLst>
          </p:cNvPr>
          <p:cNvSpPr>
            <a:spLocks noGrp="1"/>
          </p:cNvSpPr>
          <p:nvPr>
            <p:ph idx="1"/>
          </p:nvPr>
        </p:nvSpPr>
        <p:spPr>
          <a:xfrm>
            <a:off x="838200" y="1427592"/>
            <a:ext cx="10515600" cy="5209876"/>
          </a:xfrm>
        </p:spPr>
        <p:txBody>
          <a:bodyPr/>
          <a:lstStyle/>
          <a:p>
            <a:pPr marL="285750" indent="-285750"/>
            <a:r>
              <a:rPr lang="en-US" b="1" i="1" dirty="0"/>
              <a:t>Continue to Promote Video </a:t>
            </a:r>
            <a:r>
              <a:rPr lang="en-US" dirty="0"/>
              <a:t>– Use video as key tool during Stakeholder Briefings</a:t>
            </a:r>
          </a:p>
          <a:p>
            <a:pPr marL="285750" indent="-285750"/>
            <a:r>
              <a:rPr lang="en-US" b="1" i="1" dirty="0"/>
              <a:t>Social Media </a:t>
            </a:r>
            <a:r>
              <a:rPr lang="en-US" dirty="0"/>
              <a:t>– Campaign continues to broaden reach and promote Asset Fact Sheets</a:t>
            </a:r>
          </a:p>
          <a:p>
            <a:pPr marL="285750" indent="-285750"/>
            <a:r>
              <a:rPr lang="en-US" b="1" i="1" dirty="0"/>
              <a:t>Asset Fact Sheets – </a:t>
            </a:r>
            <a:r>
              <a:rPr lang="en-US" dirty="0"/>
              <a:t>Upcoming topics: Signals</a:t>
            </a:r>
            <a:endParaRPr lang="en-US" b="1" i="1" dirty="0"/>
          </a:p>
          <a:p>
            <a:pPr marL="285750" indent="-285750"/>
            <a:r>
              <a:rPr lang="en-US" b="1" i="1" dirty="0"/>
              <a:t>Stakeholder Briefings </a:t>
            </a:r>
            <a:r>
              <a:rPr lang="en-US" dirty="0"/>
              <a:t>–</a:t>
            </a:r>
            <a:r>
              <a:rPr lang="en-US" i="1" dirty="0"/>
              <a:t> </a:t>
            </a:r>
            <a:r>
              <a:rPr lang="en-US" dirty="0"/>
              <a:t>CAMP Outreach Committee Members present at virtual meetings of local organizations and institutions</a:t>
            </a:r>
            <a:r>
              <a:rPr lang="en-US" b="1" dirty="0"/>
              <a:t> </a:t>
            </a:r>
          </a:p>
          <a:p>
            <a:pPr marL="285750" indent="-285750"/>
            <a:r>
              <a:rPr lang="en-US" b="1" i="1" dirty="0"/>
              <a:t>CAMP Update to City Council </a:t>
            </a:r>
            <a:r>
              <a:rPr lang="en-US" dirty="0"/>
              <a:t>– June 2021</a:t>
            </a:r>
          </a:p>
          <a:p>
            <a:pPr marL="285750" indent="-285750"/>
            <a:r>
              <a:rPr lang="en-US" b="1" i="1" dirty="0"/>
              <a:t>Joint meeting with Climate Action Plan Committee </a:t>
            </a:r>
            <a:r>
              <a:rPr lang="en-US" dirty="0"/>
              <a:t>– June 2021</a:t>
            </a:r>
          </a:p>
          <a:p>
            <a:pPr marL="285750" indent="-285750"/>
            <a:r>
              <a:rPr lang="en-US" b="1" i="1" dirty="0"/>
              <a:t>Youth Engagement </a:t>
            </a:r>
            <a:r>
              <a:rPr lang="en-US" dirty="0"/>
              <a:t>– Geocache #2 </a:t>
            </a:r>
          </a:p>
          <a:p>
            <a:pPr marL="285750" indent="-285750"/>
            <a:r>
              <a:rPr lang="en-US" b="1" i="1" dirty="0"/>
              <a:t>Newsletter Article </a:t>
            </a:r>
            <a:r>
              <a:rPr lang="en-US" dirty="0"/>
              <a:t>– Fall 2021</a:t>
            </a:r>
          </a:p>
          <a:p>
            <a:pPr marL="285750" indent="-285750"/>
            <a:endParaRPr lang="en-US" b="1" dirty="0"/>
          </a:p>
          <a:p>
            <a:pPr marL="0" indent="0">
              <a:buNone/>
            </a:pPr>
            <a:endParaRPr lang="en-US" dirty="0"/>
          </a:p>
        </p:txBody>
      </p:sp>
    </p:spTree>
    <p:extLst>
      <p:ext uri="{BB962C8B-B14F-4D97-AF65-F5344CB8AC3E}">
        <p14:creationId xmlns:p14="http://schemas.microsoft.com/office/powerpoint/2010/main" val="42540336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35FB9-1F10-43EC-BE72-2B584D53E499}"/>
              </a:ext>
            </a:extLst>
          </p:cNvPr>
          <p:cNvSpPr>
            <a:spLocks noGrp="1"/>
          </p:cNvSpPr>
          <p:nvPr>
            <p:ph type="title"/>
          </p:nvPr>
        </p:nvSpPr>
        <p:spPr/>
        <p:txBody>
          <a:bodyPr/>
          <a:lstStyle/>
          <a:p>
            <a:r>
              <a:rPr lang="en-US" dirty="0"/>
              <a:t>CAMP Q&amp;A</a:t>
            </a:r>
            <a:br>
              <a:rPr lang="en-US" dirty="0"/>
            </a:br>
            <a:r>
              <a:rPr lang="en-US" dirty="0"/>
              <a:t>Public Comment</a:t>
            </a:r>
          </a:p>
        </p:txBody>
      </p:sp>
      <p:sp>
        <p:nvSpPr>
          <p:cNvPr id="3" name="Title 1">
            <a:extLst>
              <a:ext uri="{FF2B5EF4-FFF2-40B4-BE49-F238E27FC236}">
                <a16:creationId xmlns:a16="http://schemas.microsoft.com/office/drawing/2014/main" id="{4A117B4F-6705-42E7-A5E9-1B04B2DF71E4}"/>
              </a:ext>
            </a:extLst>
          </p:cNvPr>
          <p:cNvSpPr txBox="1">
            <a:spLocks/>
          </p:cNvSpPr>
          <p:nvPr/>
        </p:nvSpPr>
        <p:spPr>
          <a:xfrm>
            <a:off x="292608" y="231228"/>
            <a:ext cx="6345098" cy="864969"/>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5000" b="1" kern="1200">
                <a:solidFill>
                  <a:schemeClr val="bg1"/>
                </a:solidFill>
                <a:latin typeface="Arial" panose="020B0604020202020204" pitchFamily="34" charset="0"/>
                <a:ea typeface="+mj-ea"/>
                <a:cs typeface="Arial" panose="020B0604020202020204" pitchFamily="34" charset="0"/>
              </a:defRPr>
            </a:lvl1pPr>
          </a:lstStyle>
          <a:p>
            <a:pPr algn="ctr"/>
            <a:r>
              <a:rPr lang="en-US" dirty="0"/>
              <a:t>6.06 Next Steps</a:t>
            </a:r>
          </a:p>
        </p:txBody>
      </p:sp>
    </p:spTree>
    <p:extLst>
      <p:ext uri="{BB962C8B-B14F-4D97-AF65-F5344CB8AC3E}">
        <p14:creationId xmlns:p14="http://schemas.microsoft.com/office/powerpoint/2010/main" val="1044863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83CEE-FB63-CB46-9EF8-65CAC5715A5E}"/>
              </a:ext>
            </a:extLst>
          </p:cNvPr>
          <p:cNvSpPr>
            <a:spLocks noGrp="1"/>
          </p:cNvSpPr>
          <p:nvPr>
            <p:ph type="title"/>
          </p:nvPr>
        </p:nvSpPr>
        <p:spPr/>
        <p:txBody>
          <a:bodyPr/>
          <a:lstStyle/>
          <a:p>
            <a:r>
              <a:rPr lang="en-US" dirty="0"/>
              <a:t>Committee Member Introductions</a:t>
            </a:r>
          </a:p>
        </p:txBody>
      </p:sp>
      <p:sp>
        <p:nvSpPr>
          <p:cNvPr id="3" name="Content Placeholder 2">
            <a:extLst>
              <a:ext uri="{FF2B5EF4-FFF2-40B4-BE49-F238E27FC236}">
                <a16:creationId xmlns:a16="http://schemas.microsoft.com/office/drawing/2014/main" id="{FAC90EB0-F434-F749-A55A-D4B0ADC11929}"/>
              </a:ext>
            </a:extLst>
          </p:cNvPr>
          <p:cNvSpPr>
            <a:spLocks noGrp="1"/>
          </p:cNvSpPr>
          <p:nvPr>
            <p:ph idx="1"/>
          </p:nvPr>
        </p:nvSpPr>
        <p:spPr>
          <a:xfrm>
            <a:off x="838200" y="1825625"/>
            <a:ext cx="9968345" cy="4351338"/>
          </a:xfrm>
        </p:spPr>
        <p:txBody>
          <a:bodyPr/>
          <a:lstStyle/>
          <a:p>
            <a:r>
              <a:rPr lang="en-US" dirty="0">
                <a:solidFill>
                  <a:srgbClr val="385C7F"/>
                </a:solidFill>
              </a:rPr>
              <a:t>What is your name?</a:t>
            </a:r>
          </a:p>
          <a:p>
            <a:endParaRPr lang="en-US" dirty="0">
              <a:solidFill>
                <a:srgbClr val="385C7F"/>
              </a:solidFill>
            </a:endParaRPr>
          </a:p>
          <a:p>
            <a:r>
              <a:rPr lang="en-US" dirty="0">
                <a:solidFill>
                  <a:srgbClr val="385C7F"/>
                </a:solidFill>
              </a:rPr>
              <a:t>What is your occupation?</a:t>
            </a:r>
          </a:p>
          <a:p>
            <a:endParaRPr lang="en-US" dirty="0">
              <a:solidFill>
                <a:srgbClr val="385C7F"/>
              </a:solidFill>
            </a:endParaRPr>
          </a:p>
          <a:p>
            <a:r>
              <a:rPr lang="en-US" dirty="0">
                <a:solidFill>
                  <a:srgbClr val="385C7F"/>
                </a:solidFill>
              </a:rPr>
              <a:t>Why did you join this committee?</a:t>
            </a:r>
          </a:p>
          <a:p>
            <a:pPr marL="0" indent="0">
              <a:lnSpc>
                <a:spcPct val="100000"/>
              </a:lnSpc>
              <a:buNone/>
            </a:pPr>
            <a:endParaRPr lang="en-US" dirty="0">
              <a:solidFill>
                <a:srgbClr val="385C7F"/>
              </a:solidFill>
            </a:endParaRPr>
          </a:p>
          <a:p>
            <a:pPr marL="0" indent="0">
              <a:lnSpc>
                <a:spcPct val="100000"/>
              </a:lnSpc>
              <a:buNone/>
            </a:pPr>
            <a:endParaRPr lang="en-US" dirty="0"/>
          </a:p>
        </p:txBody>
      </p:sp>
    </p:spTree>
    <p:extLst>
      <p:ext uri="{BB962C8B-B14F-4D97-AF65-F5344CB8AC3E}">
        <p14:creationId xmlns:p14="http://schemas.microsoft.com/office/powerpoint/2010/main" val="702963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9853-6977-419B-8CD3-85BB304078EE}"/>
              </a:ext>
            </a:extLst>
          </p:cNvPr>
          <p:cNvSpPr>
            <a:spLocks noGrp="1"/>
          </p:cNvSpPr>
          <p:nvPr>
            <p:ph type="title"/>
          </p:nvPr>
        </p:nvSpPr>
        <p:spPr/>
        <p:txBody>
          <a:bodyPr/>
          <a:lstStyle/>
          <a:p>
            <a:r>
              <a:rPr lang="en-US" dirty="0"/>
              <a:t>CAMP Discussion – Upcoming Outreach</a:t>
            </a:r>
          </a:p>
        </p:txBody>
      </p:sp>
      <p:sp>
        <p:nvSpPr>
          <p:cNvPr id="3" name="Content Placeholder 2">
            <a:extLst>
              <a:ext uri="{FF2B5EF4-FFF2-40B4-BE49-F238E27FC236}">
                <a16:creationId xmlns:a16="http://schemas.microsoft.com/office/drawing/2014/main" id="{5F6B51C8-5EF9-420F-B012-A4E31499B469}"/>
              </a:ext>
            </a:extLst>
          </p:cNvPr>
          <p:cNvSpPr>
            <a:spLocks noGrp="1"/>
          </p:cNvSpPr>
          <p:nvPr>
            <p:ph idx="1"/>
          </p:nvPr>
        </p:nvSpPr>
        <p:spPr>
          <a:xfrm>
            <a:off x="838199" y="1825625"/>
            <a:ext cx="10736179" cy="4351338"/>
          </a:xfrm>
        </p:spPr>
        <p:txBody>
          <a:bodyPr/>
          <a:lstStyle/>
          <a:p>
            <a:pPr marL="285750" indent="-285750"/>
            <a:r>
              <a:rPr lang="en-US" b="1" i="1" dirty="0"/>
              <a:t>CAMP Update to City Council </a:t>
            </a:r>
            <a:r>
              <a:rPr lang="en-US" dirty="0"/>
              <a:t>– What to highlight?</a:t>
            </a:r>
          </a:p>
          <a:p>
            <a:pPr marL="285750" indent="-285750"/>
            <a:r>
              <a:rPr lang="en-US" b="1" i="1" dirty="0"/>
              <a:t>Joint meeting with Climate Action Plan Committee </a:t>
            </a:r>
            <a:r>
              <a:rPr lang="en-US" dirty="0"/>
              <a:t>– Meeting goals?</a:t>
            </a:r>
          </a:p>
          <a:p>
            <a:pPr marL="285750" indent="-285750"/>
            <a:r>
              <a:rPr lang="en-US" b="1" i="1" dirty="0"/>
              <a:t>Geocache #2</a:t>
            </a:r>
            <a:r>
              <a:rPr lang="en-US" dirty="0"/>
              <a:t> – Ideas for future geocache?</a:t>
            </a:r>
          </a:p>
          <a:p>
            <a:pPr marL="285750" indent="-285750"/>
            <a:r>
              <a:rPr lang="en-US" b="1" i="1" dirty="0"/>
              <a:t>Newsletter Articles </a:t>
            </a:r>
            <a:r>
              <a:rPr lang="en-US" dirty="0"/>
              <a:t>– Ideas for future articles?</a:t>
            </a:r>
          </a:p>
          <a:p>
            <a:r>
              <a:rPr lang="en-US" b="1" i="1" dirty="0"/>
              <a:t>Stakeholder Briefings </a:t>
            </a:r>
            <a:r>
              <a:rPr lang="en-US" dirty="0"/>
              <a:t>–</a:t>
            </a:r>
            <a:r>
              <a:rPr lang="en-US" i="1" dirty="0"/>
              <a:t> </a:t>
            </a:r>
            <a:r>
              <a:rPr lang="en-US" dirty="0"/>
              <a:t>Coordinate and track presentations at virtual meetings</a:t>
            </a:r>
          </a:p>
          <a:p>
            <a:pPr>
              <a:spcAft>
                <a:spcPts val="1000"/>
              </a:spcAft>
            </a:pPr>
            <a:r>
              <a:rPr lang="en-US" dirty="0"/>
              <a:t>Other suggestions?</a:t>
            </a:r>
          </a:p>
          <a:p>
            <a:pPr>
              <a:spcAft>
                <a:spcPts val="1000"/>
              </a:spcAft>
            </a:pPr>
            <a:endParaRPr lang="en-US" dirty="0"/>
          </a:p>
          <a:p>
            <a:endParaRPr lang="en-US" dirty="0"/>
          </a:p>
          <a:p>
            <a:endParaRPr lang="en-US" dirty="0"/>
          </a:p>
        </p:txBody>
      </p:sp>
    </p:spTree>
    <p:extLst>
      <p:ext uri="{BB962C8B-B14F-4D97-AF65-F5344CB8AC3E}">
        <p14:creationId xmlns:p14="http://schemas.microsoft.com/office/powerpoint/2010/main" val="38303414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D9C81-B373-8649-B932-F8C018AF6524}"/>
              </a:ext>
            </a:extLst>
          </p:cNvPr>
          <p:cNvSpPr>
            <a:spLocks noGrp="1"/>
          </p:cNvSpPr>
          <p:nvPr>
            <p:ph type="ctrTitle"/>
          </p:nvPr>
        </p:nvSpPr>
        <p:spPr>
          <a:xfrm>
            <a:off x="980038" y="3403600"/>
            <a:ext cx="10113342" cy="1762479"/>
          </a:xfrm>
        </p:spPr>
        <p:txBody>
          <a:bodyPr>
            <a:normAutofit/>
          </a:bodyPr>
          <a:lstStyle/>
          <a:p>
            <a:r>
              <a:rPr lang="en-US" dirty="0"/>
              <a:t>Livermore Asset Management Program: </a:t>
            </a:r>
            <a:br>
              <a:rPr lang="en-US" dirty="0"/>
            </a:br>
            <a:r>
              <a:rPr lang="en-US" dirty="0"/>
              <a:t>CAMP Outreach Committee Meeting</a:t>
            </a:r>
          </a:p>
        </p:txBody>
      </p:sp>
      <p:sp>
        <p:nvSpPr>
          <p:cNvPr id="3" name="Subtitle 2">
            <a:extLst>
              <a:ext uri="{FF2B5EF4-FFF2-40B4-BE49-F238E27FC236}">
                <a16:creationId xmlns:a16="http://schemas.microsoft.com/office/drawing/2014/main" id="{39B13EBF-CE7E-3748-AB62-E7C747D532A2}"/>
              </a:ext>
            </a:extLst>
          </p:cNvPr>
          <p:cNvSpPr>
            <a:spLocks noGrp="1"/>
          </p:cNvSpPr>
          <p:nvPr>
            <p:ph type="subTitle" idx="1"/>
          </p:nvPr>
        </p:nvSpPr>
        <p:spPr/>
        <p:txBody>
          <a:bodyPr/>
          <a:lstStyle/>
          <a:p>
            <a:r>
              <a:rPr lang="en-US" dirty="0"/>
              <a:t>May 5, 2021</a:t>
            </a:r>
          </a:p>
        </p:txBody>
      </p:sp>
      <p:pic>
        <p:nvPicPr>
          <p:cNvPr id="4" name="Picture 3" descr="A close up of a sign&#10;&#10;Description automatically generated">
            <a:extLst>
              <a:ext uri="{FF2B5EF4-FFF2-40B4-BE49-F238E27FC236}">
                <a16:creationId xmlns:a16="http://schemas.microsoft.com/office/drawing/2014/main" id="{D5D5A3AD-B891-A847-8738-EAEDAB4BFBF9}"/>
              </a:ext>
            </a:extLst>
          </p:cNvPr>
          <p:cNvPicPr>
            <a:picLocks noChangeAspect="1"/>
          </p:cNvPicPr>
          <p:nvPr/>
        </p:nvPicPr>
        <p:blipFill>
          <a:blip r:embed="rId3"/>
          <a:stretch>
            <a:fillRect/>
          </a:stretch>
        </p:blipFill>
        <p:spPr>
          <a:xfrm>
            <a:off x="1050034" y="2447495"/>
            <a:ext cx="3296006" cy="769069"/>
          </a:xfrm>
          <a:prstGeom prst="rect">
            <a:avLst/>
          </a:prstGeom>
        </p:spPr>
      </p:pic>
    </p:spTree>
    <p:extLst>
      <p:ext uri="{BB962C8B-B14F-4D97-AF65-F5344CB8AC3E}">
        <p14:creationId xmlns:p14="http://schemas.microsoft.com/office/powerpoint/2010/main" val="3138855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BCDFE-3AA6-C44E-A2A4-01AE53816063}"/>
              </a:ext>
            </a:extLst>
          </p:cNvPr>
          <p:cNvSpPr>
            <a:spLocks noGrp="1"/>
          </p:cNvSpPr>
          <p:nvPr>
            <p:ph type="title"/>
          </p:nvPr>
        </p:nvSpPr>
        <p:spPr>
          <a:xfrm>
            <a:off x="1354238" y="1365813"/>
            <a:ext cx="9455023" cy="4453963"/>
          </a:xfrm>
        </p:spPr>
        <p:txBody>
          <a:bodyPr>
            <a:normAutofit/>
          </a:bodyPr>
          <a:lstStyle/>
          <a:p>
            <a:r>
              <a:rPr lang="en-US" dirty="0"/>
              <a:t>6.02 CAMP Check in </a:t>
            </a:r>
          </a:p>
        </p:txBody>
      </p:sp>
    </p:spTree>
    <p:extLst>
      <p:ext uri="{BB962C8B-B14F-4D97-AF65-F5344CB8AC3E}">
        <p14:creationId xmlns:p14="http://schemas.microsoft.com/office/powerpoint/2010/main" val="4020978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83CEE-FB63-CB46-9EF8-65CAC5715A5E}"/>
              </a:ext>
            </a:extLst>
          </p:cNvPr>
          <p:cNvSpPr>
            <a:spLocks noGrp="1"/>
          </p:cNvSpPr>
          <p:nvPr>
            <p:ph type="title"/>
          </p:nvPr>
        </p:nvSpPr>
        <p:spPr/>
        <p:txBody>
          <a:bodyPr/>
          <a:lstStyle/>
          <a:p>
            <a:r>
              <a:rPr lang="en-US" dirty="0"/>
              <a:t>CAMP Outreach Committee Role</a:t>
            </a:r>
          </a:p>
        </p:txBody>
      </p:sp>
      <p:sp>
        <p:nvSpPr>
          <p:cNvPr id="3" name="Content Placeholder 2">
            <a:extLst>
              <a:ext uri="{FF2B5EF4-FFF2-40B4-BE49-F238E27FC236}">
                <a16:creationId xmlns:a16="http://schemas.microsoft.com/office/drawing/2014/main" id="{FAC90EB0-F434-F749-A55A-D4B0ADC11929}"/>
              </a:ext>
            </a:extLst>
          </p:cNvPr>
          <p:cNvSpPr>
            <a:spLocks noGrp="1"/>
          </p:cNvSpPr>
          <p:nvPr>
            <p:ph idx="1"/>
          </p:nvPr>
        </p:nvSpPr>
        <p:spPr>
          <a:xfrm>
            <a:off x="838200" y="1825625"/>
            <a:ext cx="9968345" cy="4351338"/>
          </a:xfrm>
        </p:spPr>
        <p:txBody>
          <a:bodyPr/>
          <a:lstStyle/>
          <a:p>
            <a:pPr marL="0" indent="0">
              <a:lnSpc>
                <a:spcPct val="100000"/>
              </a:lnSpc>
              <a:buNone/>
            </a:pPr>
            <a:r>
              <a:rPr lang="en-US" dirty="0">
                <a:solidFill>
                  <a:srgbClr val="385C7F"/>
                </a:solidFill>
              </a:rPr>
              <a:t>Advise</a:t>
            </a:r>
            <a:br>
              <a:rPr lang="en-US" dirty="0"/>
            </a:br>
            <a:r>
              <a:rPr lang="en-US" dirty="0"/>
              <a:t>Guide and inform the process </a:t>
            </a:r>
          </a:p>
          <a:p>
            <a:pPr marL="0" indent="0">
              <a:lnSpc>
                <a:spcPct val="100000"/>
              </a:lnSpc>
              <a:buNone/>
            </a:pPr>
            <a:r>
              <a:rPr lang="en-US" dirty="0">
                <a:solidFill>
                  <a:srgbClr val="385C7F"/>
                </a:solidFill>
              </a:rPr>
              <a:t>Feedback</a:t>
            </a:r>
            <a:br>
              <a:rPr lang="en-US" dirty="0"/>
            </a:br>
            <a:r>
              <a:rPr lang="en-US" dirty="0"/>
              <a:t>Share your thoughts and ideas </a:t>
            </a:r>
          </a:p>
          <a:p>
            <a:pPr marL="0" indent="0">
              <a:lnSpc>
                <a:spcPct val="100000"/>
              </a:lnSpc>
              <a:buNone/>
            </a:pPr>
            <a:r>
              <a:rPr lang="en-US" dirty="0">
                <a:solidFill>
                  <a:srgbClr val="385C7F"/>
                </a:solidFill>
              </a:rPr>
              <a:t>Connect</a:t>
            </a:r>
            <a:br>
              <a:rPr lang="en-US" dirty="0"/>
            </a:br>
            <a:r>
              <a:rPr lang="en-US" dirty="0"/>
              <a:t>Establish connections between stakeholders and the Livermore AMP </a:t>
            </a:r>
          </a:p>
          <a:p>
            <a:pPr marL="0" indent="0">
              <a:lnSpc>
                <a:spcPct val="100000"/>
              </a:lnSpc>
              <a:buNone/>
            </a:pPr>
            <a:r>
              <a:rPr lang="en-US" dirty="0">
                <a:solidFill>
                  <a:srgbClr val="385C7F"/>
                </a:solidFill>
              </a:rPr>
              <a:t>Outreach</a:t>
            </a:r>
            <a:br>
              <a:rPr lang="en-US" dirty="0"/>
            </a:br>
            <a:r>
              <a:rPr lang="en-US" dirty="0"/>
              <a:t>Tap into your existing networks to spread the word</a:t>
            </a:r>
          </a:p>
        </p:txBody>
      </p:sp>
    </p:spTree>
    <p:extLst>
      <p:ext uri="{BB962C8B-B14F-4D97-AF65-F5344CB8AC3E}">
        <p14:creationId xmlns:p14="http://schemas.microsoft.com/office/powerpoint/2010/main" val="3359805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35FB9-1F10-43EC-BE72-2B584D53E499}"/>
              </a:ext>
            </a:extLst>
          </p:cNvPr>
          <p:cNvSpPr>
            <a:spLocks noGrp="1"/>
          </p:cNvSpPr>
          <p:nvPr>
            <p:ph type="title"/>
          </p:nvPr>
        </p:nvSpPr>
        <p:spPr/>
        <p:txBody>
          <a:bodyPr/>
          <a:lstStyle/>
          <a:p>
            <a:r>
              <a:rPr lang="en-US" dirty="0"/>
              <a:t>CAMP Q&amp;A</a:t>
            </a:r>
            <a:br>
              <a:rPr lang="en-US" dirty="0"/>
            </a:br>
            <a:r>
              <a:rPr lang="en-US" dirty="0"/>
              <a:t>Public Comment</a:t>
            </a:r>
          </a:p>
        </p:txBody>
      </p:sp>
      <p:sp>
        <p:nvSpPr>
          <p:cNvPr id="3" name="Title 1">
            <a:extLst>
              <a:ext uri="{FF2B5EF4-FFF2-40B4-BE49-F238E27FC236}">
                <a16:creationId xmlns:a16="http://schemas.microsoft.com/office/drawing/2014/main" id="{4A117B4F-6705-42E7-A5E9-1B04B2DF71E4}"/>
              </a:ext>
            </a:extLst>
          </p:cNvPr>
          <p:cNvSpPr txBox="1">
            <a:spLocks/>
          </p:cNvSpPr>
          <p:nvPr/>
        </p:nvSpPr>
        <p:spPr>
          <a:xfrm>
            <a:off x="0" y="231228"/>
            <a:ext cx="8192186" cy="864969"/>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5000" b="1" kern="1200">
                <a:solidFill>
                  <a:schemeClr val="bg1"/>
                </a:solidFill>
                <a:latin typeface="Arial" panose="020B0604020202020204" pitchFamily="34" charset="0"/>
                <a:ea typeface="+mj-ea"/>
                <a:cs typeface="Arial" panose="020B0604020202020204" pitchFamily="34" charset="0"/>
              </a:defRPr>
            </a:lvl1pPr>
          </a:lstStyle>
          <a:p>
            <a:pPr algn="ctr"/>
            <a:br>
              <a:rPr lang="en-US" dirty="0"/>
            </a:br>
            <a:r>
              <a:rPr lang="en-US" dirty="0"/>
              <a:t>6.02 CAMP Check in</a:t>
            </a:r>
          </a:p>
        </p:txBody>
      </p:sp>
    </p:spTree>
    <p:extLst>
      <p:ext uri="{BB962C8B-B14F-4D97-AF65-F5344CB8AC3E}">
        <p14:creationId xmlns:p14="http://schemas.microsoft.com/office/powerpoint/2010/main" val="1069718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83CEE-FB63-CB46-9EF8-65CAC5715A5E}"/>
              </a:ext>
            </a:extLst>
          </p:cNvPr>
          <p:cNvSpPr>
            <a:spLocks noGrp="1"/>
          </p:cNvSpPr>
          <p:nvPr>
            <p:ph type="title"/>
          </p:nvPr>
        </p:nvSpPr>
        <p:spPr/>
        <p:txBody>
          <a:bodyPr/>
          <a:lstStyle/>
          <a:p>
            <a:r>
              <a:rPr lang="en-US" dirty="0"/>
              <a:t>CAMP Discussion – Member Reports</a:t>
            </a:r>
          </a:p>
        </p:txBody>
      </p:sp>
      <p:sp>
        <p:nvSpPr>
          <p:cNvPr id="3" name="Content Placeholder 2">
            <a:extLst>
              <a:ext uri="{FF2B5EF4-FFF2-40B4-BE49-F238E27FC236}">
                <a16:creationId xmlns:a16="http://schemas.microsoft.com/office/drawing/2014/main" id="{FAC90EB0-F434-F749-A55A-D4B0ADC11929}"/>
              </a:ext>
            </a:extLst>
          </p:cNvPr>
          <p:cNvSpPr>
            <a:spLocks noGrp="1"/>
          </p:cNvSpPr>
          <p:nvPr>
            <p:ph idx="1"/>
          </p:nvPr>
        </p:nvSpPr>
        <p:spPr>
          <a:xfrm>
            <a:off x="838200" y="1825625"/>
            <a:ext cx="9968345" cy="3961989"/>
          </a:xfrm>
        </p:spPr>
        <p:txBody>
          <a:bodyPr/>
          <a:lstStyle/>
          <a:p>
            <a:pPr marL="0" indent="0">
              <a:lnSpc>
                <a:spcPct val="100000"/>
              </a:lnSpc>
              <a:buNone/>
            </a:pPr>
            <a:r>
              <a:rPr lang="en-US" dirty="0">
                <a:solidFill>
                  <a:srgbClr val="385C7F"/>
                </a:solidFill>
              </a:rPr>
              <a:t>Key Issues</a:t>
            </a:r>
            <a:br>
              <a:rPr lang="en-US" dirty="0"/>
            </a:br>
            <a:r>
              <a:rPr lang="en-US" sz="2000" dirty="0"/>
              <a:t>What are key issues you are hearing about infrastructure?</a:t>
            </a:r>
          </a:p>
          <a:p>
            <a:pPr marL="0" indent="0">
              <a:lnSpc>
                <a:spcPct val="100000"/>
              </a:lnSpc>
              <a:buNone/>
            </a:pPr>
            <a:r>
              <a:rPr lang="en-US" dirty="0">
                <a:solidFill>
                  <a:srgbClr val="385C7F"/>
                </a:solidFill>
              </a:rPr>
              <a:t>Equity</a:t>
            </a:r>
            <a:br>
              <a:rPr lang="en-US" dirty="0"/>
            </a:br>
            <a:r>
              <a:rPr lang="en-US" sz="2000" dirty="0"/>
              <a:t>Any infrastructure issues emerging from specific groups or locations? </a:t>
            </a:r>
          </a:p>
          <a:p>
            <a:pPr marL="0" indent="0">
              <a:lnSpc>
                <a:spcPct val="100000"/>
              </a:lnSpc>
              <a:buNone/>
            </a:pPr>
            <a:r>
              <a:rPr lang="en-US" dirty="0">
                <a:solidFill>
                  <a:srgbClr val="385C7F"/>
                </a:solidFill>
              </a:rPr>
              <a:t>Program Activities</a:t>
            </a:r>
            <a:br>
              <a:rPr lang="en-US" dirty="0"/>
            </a:br>
            <a:r>
              <a:rPr lang="en-US" sz="2000" dirty="0"/>
              <a:t>What has been the response to the geocache, social media, and video?</a:t>
            </a:r>
          </a:p>
          <a:p>
            <a:pPr marL="0" indent="0">
              <a:lnSpc>
                <a:spcPct val="100000"/>
              </a:lnSpc>
              <a:buNone/>
            </a:pPr>
            <a:r>
              <a:rPr lang="en-US" dirty="0">
                <a:solidFill>
                  <a:srgbClr val="385C7F"/>
                </a:solidFill>
              </a:rPr>
              <a:t>Outreach</a:t>
            </a:r>
            <a:br>
              <a:rPr lang="en-US" dirty="0"/>
            </a:br>
            <a:r>
              <a:rPr lang="en-US" sz="2000" dirty="0"/>
              <a:t>Any examples of CAMP members engaging with the community about Livermore’s assets?</a:t>
            </a:r>
          </a:p>
          <a:p>
            <a:pPr marL="0" indent="0">
              <a:lnSpc>
                <a:spcPct val="100000"/>
              </a:lnSpc>
              <a:buNone/>
            </a:pPr>
            <a:r>
              <a:rPr lang="en-US" sz="2000" dirty="0"/>
              <a:t>Any misinformation or misunderstandings to resolve?</a:t>
            </a:r>
          </a:p>
          <a:p>
            <a:pPr marL="0" indent="0">
              <a:lnSpc>
                <a:spcPct val="100000"/>
              </a:lnSpc>
              <a:buNone/>
            </a:pPr>
            <a:endParaRPr lang="en-US" dirty="0"/>
          </a:p>
        </p:txBody>
      </p:sp>
    </p:spTree>
    <p:extLst>
      <p:ext uri="{BB962C8B-B14F-4D97-AF65-F5344CB8AC3E}">
        <p14:creationId xmlns:p14="http://schemas.microsoft.com/office/powerpoint/2010/main" val="25483115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6230</TotalTime>
  <Words>2466</Words>
  <Application>Microsoft Office PowerPoint</Application>
  <PresentationFormat>Widescreen</PresentationFormat>
  <Paragraphs>330</Paragraphs>
  <Slides>51</Slides>
  <Notes>51</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51</vt:i4>
      </vt:variant>
    </vt:vector>
  </HeadingPairs>
  <TitlesOfParts>
    <vt:vector size="57" baseType="lpstr">
      <vt:lpstr>Arial</vt:lpstr>
      <vt:lpstr>Calibri</vt:lpstr>
      <vt:lpstr>Symbol</vt:lpstr>
      <vt:lpstr>Times New Roman</vt:lpstr>
      <vt:lpstr>Office Theme</vt:lpstr>
      <vt:lpstr>1_Office Theme</vt:lpstr>
      <vt:lpstr>Livermore Asset Management Program:  CAMP Outreach Committee Meeting</vt:lpstr>
      <vt:lpstr>Discussion Points</vt:lpstr>
      <vt:lpstr>6.01 CAMP Outreach Committee Member Introductions</vt:lpstr>
      <vt:lpstr>CAMP Q&amp;A Public Comment</vt:lpstr>
      <vt:lpstr>Committee Member Introductions</vt:lpstr>
      <vt:lpstr>6.02 CAMP Check in </vt:lpstr>
      <vt:lpstr>CAMP Outreach Committee Role</vt:lpstr>
      <vt:lpstr>CAMP Q&amp;A Public Comment</vt:lpstr>
      <vt:lpstr>CAMP Discussion – Member Reports</vt:lpstr>
      <vt:lpstr>6.03 Program Updates </vt:lpstr>
      <vt:lpstr>Current Program Activities</vt:lpstr>
      <vt:lpstr>CAMP Q&amp;A Public Comment</vt:lpstr>
      <vt:lpstr>CAMP Discussion – Outreach Program Updates</vt:lpstr>
      <vt:lpstr>6.04 Asset Fact Sheets </vt:lpstr>
      <vt:lpstr>Asset Fact Sheets</vt:lpstr>
      <vt:lpstr>Public Buildings Fact Sheet</vt:lpstr>
      <vt:lpstr>General Fact Sheet</vt:lpstr>
      <vt:lpstr>PowerPoint Presentation</vt:lpstr>
      <vt:lpstr>CAMP Q&amp;A Public Comment</vt:lpstr>
      <vt:lpstr>CAMP Discussion – Asset Fact Sheets</vt:lpstr>
      <vt:lpstr>6.05 Stakeholder Briefings </vt:lpstr>
      <vt:lpstr>Stakeholder Briefings: Key Objectives </vt:lpstr>
      <vt:lpstr>Livermore Asset Management Program:  Community Briefings</vt:lpstr>
      <vt:lpstr>Today’s Conversation</vt:lpstr>
      <vt:lpstr>PowerPoint Presentation</vt:lpstr>
      <vt:lpstr>PowerPoint Presentation</vt:lpstr>
      <vt:lpstr>PowerPoint Presentation</vt:lpstr>
      <vt:lpstr>PowerPoint Presentation</vt:lpstr>
      <vt:lpstr>What is an asset?</vt:lpstr>
      <vt:lpstr>PowerPoint Presentation</vt:lpstr>
      <vt:lpstr>What is asset management?</vt:lpstr>
      <vt:lpstr>PowerPoint Presentation</vt:lpstr>
      <vt:lpstr>PowerPoint Presentation</vt:lpstr>
      <vt:lpstr>PowerPoint Presentation</vt:lpstr>
      <vt:lpstr>Overview of City Assets</vt:lpstr>
      <vt:lpstr>Asset Management  Program</vt:lpstr>
      <vt:lpstr>PowerPoint Presentation</vt:lpstr>
      <vt:lpstr>PowerPoint Presentation</vt:lpstr>
      <vt:lpstr>PowerPoint Presentation</vt:lpstr>
      <vt:lpstr>Poll: Potential Options and Solutions</vt:lpstr>
      <vt:lpstr>Thank you!</vt:lpstr>
      <vt:lpstr>CAMP Q&amp;A Public Comment</vt:lpstr>
      <vt:lpstr>CAMP Discussion – Stakeholder Briefings</vt:lpstr>
      <vt:lpstr>PowerPoint Presentation</vt:lpstr>
      <vt:lpstr>PowerPoint Presentation</vt:lpstr>
      <vt:lpstr>PowerPoint Presentation</vt:lpstr>
      <vt:lpstr>6.06 Next Steps </vt:lpstr>
      <vt:lpstr>Next Steps</vt:lpstr>
      <vt:lpstr>CAMP Q&amp;A Public Comment</vt:lpstr>
      <vt:lpstr>CAMP Discussion – Upcoming Outreach</vt:lpstr>
      <vt:lpstr>Livermore Asset Management Program:  CAMP Outreach Committee Meeting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Madeleine Salem</dc:creator>
  <cp:lastModifiedBy>Debbie Bell</cp:lastModifiedBy>
  <cp:revision>304</cp:revision>
  <cp:lastPrinted>2021-05-05T15:41:52Z</cp:lastPrinted>
  <dcterms:created xsi:type="dcterms:W3CDTF">2020-02-11T16:26:26Z</dcterms:created>
  <dcterms:modified xsi:type="dcterms:W3CDTF">2021-05-05T15:49:37Z</dcterms:modified>
</cp:coreProperties>
</file>